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9" r:id="rId4"/>
    <p:sldId id="260" r:id="rId5"/>
    <p:sldId id="266" r:id="rId6"/>
    <p:sldId id="267" r:id="rId7"/>
    <p:sldId id="281" r:id="rId8"/>
    <p:sldId id="275" r:id="rId9"/>
    <p:sldId id="276" r:id="rId10"/>
    <p:sldId id="284" r:id="rId11"/>
    <p:sldId id="285" r:id="rId12"/>
    <p:sldId id="265" r:id="rId13"/>
    <p:sldId id="269" r:id="rId14"/>
    <p:sldId id="274" r:id="rId15"/>
    <p:sldId id="273" r:id="rId16"/>
    <p:sldId id="286" r:id="rId17"/>
    <p:sldId id="268" r:id="rId18"/>
    <p:sldId id="270" r:id="rId19"/>
    <p:sldId id="289" r:id="rId20"/>
    <p:sldId id="290" r:id="rId21"/>
    <p:sldId id="272" r:id="rId22"/>
    <p:sldId id="263" r:id="rId23"/>
    <p:sldId id="280" r:id="rId24"/>
    <p:sldId id="271" r:id="rId25"/>
    <p:sldId id="258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2E8A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8C2CE-AD6E-42AC-A27B-5850BE598484}" v="772" dt="2023-04-24T21:00:35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Denuncias</a:t>
            </a:r>
            <a:r>
              <a:rPr lang="en-US" dirty="0"/>
              <a:t>, 1990-2021 DGT (</a:t>
            </a:r>
            <a:r>
              <a:rPr lang="en-US" dirty="0" err="1"/>
              <a:t>España</a:t>
            </a:r>
            <a:r>
              <a:rPr lang="en-US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Denuncias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Hoja1!$B$2:$B$33</c:f>
              <c:numCache>
                <c:formatCode>General</c:formatCode>
                <c:ptCount val="32"/>
                <c:pt idx="0">
                  <c:v>3088850</c:v>
                </c:pt>
                <c:pt idx="1">
                  <c:v>2984524</c:v>
                </c:pt>
                <c:pt idx="2">
                  <c:v>2867795</c:v>
                </c:pt>
                <c:pt idx="3">
                  <c:v>2953530</c:v>
                </c:pt>
                <c:pt idx="4">
                  <c:v>3076415</c:v>
                </c:pt>
                <c:pt idx="5">
                  <c:v>2818415</c:v>
                </c:pt>
                <c:pt idx="6">
                  <c:v>2585696</c:v>
                </c:pt>
                <c:pt idx="7">
                  <c:v>2366621</c:v>
                </c:pt>
                <c:pt idx="8">
                  <c:v>2272862</c:v>
                </c:pt>
                <c:pt idx="9">
                  <c:v>2261140</c:v>
                </c:pt>
                <c:pt idx="10">
                  <c:v>2224775</c:v>
                </c:pt>
                <c:pt idx="11">
                  <c:v>2105024</c:v>
                </c:pt>
                <c:pt idx="12">
                  <c:v>2131262</c:v>
                </c:pt>
                <c:pt idx="13">
                  <c:v>2158449</c:v>
                </c:pt>
                <c:pt idx="14">
                  <c:v>2566428</c:v>
                </c:pt>
                <c:pt idx="15">
                  <c:v>2534965</c:v>
                </c:pt>
                <c:pt idx="16">
                  <c:v>2588890</c:v>
                </c:pt>
                <c:pt idx="17">
                  <c:v>3512126</c:v>
                </c:pt>
                <c:pt idx="18">
                  <c:v>4706239</c:v>
                </c:pt>
                <c:pt idx="19">
                  <c:v>4868607</c:v>
                </c:pt>
                <c:pt idx="20">
                  <c:v>4105648</c:v>
                </c:pt>
                <c:pt idx="21">
                  <c:v>3805194</c:v>
                </c:pt>
                <c:pt idx="22">
                  <c:v>4136888</c:v>
                </c:pt>
                <c:pt idx="23">
                  <c:v>4020273</c:v>
                </c:pt>
                <c:pt idx="24">
                  <c:v>4259659</c:v>
                </c:pt>
                <c:pt idx="25">
                  <c:v>4826246</c:v>
                </c:pt>
                <c:pt idx="26">
                  <c:v>4387229</c:v>
                </c:pt>
                <c:pt idx="27">
                  <c:v>4383419</c:v>
                </c:pt>
                <c:pt idx="28">
                  <c:v>4178745</c:v>
                </c:pt>
                <c:pt idx="29">
                  <c:v>4684286</c:v>
                </c:pt>
                <c:pt idx="30">
                  <c:v>3887456</c:v>
                </c:pt>
                <c:pt idx="31">
                  <c:v>4793520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5-49EE-95D4-726E0E055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727808"/>
        <c:axId val="284732608"/>
      </c:barChart>
      <c:catAx>
        <c:axId val="2847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32608"/>
        <c:crosses val="autoZero"/>
        <c:auto val="1"/>
        <c:lblAlgn val="ctr"/>
        <c:lblOffset val="100"/>
        <c:noMultiLvlLbl val="0"/>
      </c:catAx>
      <c:valAx>
        <c:axId val="2847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2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41091-89FA-4A5D-80A1-173B37AE58F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92BB16-F1DA-48B8-9F13-C7F3C7C8B636}">
      <dgm:prSet phldrT="[Texto]" custT="1"/>
      <dgm:spPr/>
      <dgm:t>
        <a:bodyPr/>
        <a:lstStyle/>
        <a:p>
          <a:r>
            <a:rPr lang="es-ES" sz="1000" dirty="0"/>
            <a:t>1948 1er vehículo con cinturón seguridad</a:t>
          </a:r>
          <a:endParaRPr lang="en-US" sz="1000" dirty="0"/>
        </a:p>
      </dgm:t>
    </dgm:pt>
    <dgm:pt modelId="{42572876-2EF5-4CFA-B683-5D5B0E5D4FA6}" type="parTrans" cxnId="{0838E696-02A6-45ED-BBCE-64A35F3E052A}">
      <dgm:prSet/>
      <dgm:spPr/>
      <dgm:t>
        <a:bodyPr/>
        <a:lstStyle/>
        <a:p>
          <a:endParaRPr lang="en-US" sz="1000"/>
        </a:p>
      </dgm:t>
    </dgm:pt>
    <dgm:pt modelId="{D9CEE3BE-8EBF-4F6B-BC05-D6447969FC02}" type="sibTrans" cxnId="{0838E696-02A6-45ED-BBCE-64A35F3E052A}">
      <dgm:prSet/>
      <dgm:spPr/>
      <dgm:t>
        <a:bodyPr/>
        <a:lstStyle/>
        <a:p>
          <a:endParaRPr lang="en-US" sz="1000"/>
        </a:p>
      </dgm:t>
    </dgm:pt>
    <dgm:pt modelId="{8DBC1E06-9698-4B27-992A-71ECF197E1AE}">
      <dgm:prSet phldrT="[Texto]" custT="1"/>
      <dgm:spPr/>
      <dgm:t>
        <a:bodyPr/>
        <a:lstStyle/>
        <a:p>
          <a:r>
            <a:rPr lang="es-ES" sz="1000" dirty="0"/>
            <a:t>1958 1er vehículo con cinturón de serie en España</a:t>
          </a:r>
          <a:endParaRPr lang="en-US" sz="1000" dirty="0"/>
        </a:p>
      </dgm:t>
    </dgm:pt>
    <dgm:pt modelId="{3DD5DAD6-B110-4F17-9C45-039CAD4B9086}" type="parTrans" cxnId="{F9B96F9F-C67D-466C-9D62-7C298950A445}">
      <dgm:prSet/>
      <dgm:spPr/>
      <dgm:t>
        <a:bodyPr/>
        <a:lstStyle/>
        <a:p>
          <a:endParaRPr lang="en-US" sz="1000"/>
        </a:p>
      </dgm:t>
    </dgm:pt>
    <dgm:pt modelId="{D5D5C0FA-091D-4696-84B0-18E4E4E7D9EC}" type="sibTrans" cxnId="{F9B96F9F-C67D-466C-9D62-7C298950A445}">
      <dgm:prSet/>
      <dgm:spPr/>
      <dgm:t>
        <a:bodyPr/>
        <a:lstStyle/>
        <a:p>
          <a:endParaRPr lang="en-US" sz="1000"/>
        </a:p>
      </dgm:t>
    </dgm:pt>
    <dgm:pt modelId="{92B1E1FB-E696-40CC-B2F3-4E6C7C69A75B}">
      <dgm:prSet custT="1"/>
      <dgm:spPr/>
      <dgm:t>
        <a:bodyPr/>
        <a:lstStyle/>
        <a:p>
          <a:r>
            <a:rPr lang="es-ES" sz="1000"/>
            <a:t>1974 Uso </a:t>
          </a:r>
          <a:r>
            <a:rPr lang="es-ES" sz="1000" dirty="0"/>
            <a:t>obligatorio solo en carretera y solo asientos delanteros</a:t>
          </a:r>
          <a:endParaRPr lang="en-US" sz="1000" dirty="0"/>
        </a:p>
      </dgm:t>
    </dgm:pt>
    <dgm:pt modelId="{37E32A99-0930-4C54-85C4-6077098992B8}" type="parTrans" cxnId="{204B9ABA-DEB2-4734-953A-20D4CB4C6C56}">
      <dgm:prSet/>
      <dgm:spPr/>
      <dgm:t>
        <a:bodyPr/>
        <a:lstStyle/>
        <a:p>
          <a:endParaRPr lang="en-US" sz="1000"/>
        </a:p>
      </dgm:t>
    </dgm:pt>
    <dgm:pt modelId="{ED3B2461-DA99-4760-9868-700E72AF699B}" type="sibTrans" cxnId="{204B9ABA-DEB2-4734-953A-20D4CB4C6C56}">
      <dgm:prSet/>
      <dgm:spPr/>
      <dgm:t>
        <a:bodyPr/>
        <a:lstStyle/>
        <a:p>
          <a:endParaRPr lang="en-US" sz="1000"/>
        </a:p>
      </dgm:t>
    </dgm:pt>
    <dgm:pt modelId="{E22F04AC-7366-4C9B-A908-99E4C9CEA745}">
      <dgm:prSet custT="1"/>
      <dgm:spPr/>
      <dgm:t>
        <a:bodyPr/>
        <a:lstStyle/>
        <a:p>
          <a:r>
            <a:rPr lang="es-ES" sz="1000" dirty="0"/>
            <a:t>1992 uso obligatorio también en zona urbana y en asientos traseros</a:t>
          </a:r>
          <a:endParaRPr lang="en-US" sz="1000" dirty="0"/>
        </a:p>
      </dgm:t>
    </dgm:pt>
    <dgm:pt modelId="{E49CE0BE-7300-4F4C-B5DF-627468468C0F}" type="parTrans" cxnId="{46D49D4F-B496-49F8-81D8-7A26E3882478}">
      <dgm:prSet/>
      <dgm:spPr/>
      <dgm:t>
        <a:bodyPr/>
        <a:lstStyle/>
        <a:p>
          <a:endParaRPr lang="en-US" sz="1000"/>
        </a:p>
      </dgm:t>
    </dgm:pt>
    <dgm:pt modelId="{4201B2C6-B8D5-42F8-B81E-7B3C39CEBA98}" type="sibTrans" cxnId="{46D49D4F-B496-49F8-81D8-7A26E3882478}">
      <dgm:prSet/>
      <dgm:spPr/>
      <dgm:t>
        <a:bodyPr/>
        <a:lstStyle/>
        <a:p>
          <a:endParaRPr lang="en-US" sz="1000"/>
        </a:p>
      </dgm:t>
    </dgm:pt>
    <dgm:pt modelId="{051DC51F-DA8E-4F3F-9CAA-A3BC970F154E}">
      <dgm:prSet/>
      <dgm:spPr/>
      <dgm:t>
        <a:bodyPr/>
        <a:lstStyle/>
        <a:p>
          <a:r>
            <a:rPr lang="es-ES" sz="1000" dirty="0"/>
            <a:t>2007 uso obligatorio en autobuses interurbanos  que lo lleven</a:t>
          </a:r>
          <a:endParaRPr lang="en-US" sz="1000" dirty="0"/>
        </a:p>
      </dgm:t>
    </dgm:pt>
    <dgm:pt modelId="{AD21E290-0AD1-4605-92AB-BC9AD2CDA89D}" type="parTrans" cxnId="{F785DD14-DC00-43E1-ABD4-91C4C1CDE848}">
      <dgm:prSet/>
      <dgm:spPr/>
      <dgm:t>
        <a:bodyPr/>
        <a:lstStyle/>
        <a:p>
          <a:endParaRPr lang="en-US" sz="1000"/>
        </a:p>
      </dgm:t>
    </dgm:pt>
    <dgm:pt modelId="{82F9B4C6-9B42-4773-9044-D7F8985A621F}" type="sibTrans" cxnId="{F785DD14-DC00-43E1-ABD4-91C4C1CDE848}">
      <dgm:prSet/>
      <dgm:spPr/>
      <dgm:t>
        <a:bodyPr/>
        <a:lstStyle/>
        <a:p>
          <a:endParaRPr lang="en-US" sz="1000"/>
        </a:p>
      </dgm:t>
    </dgm:pt>
    <dgm:pt modelId="{C8AD3800-8FC6-4AC8-8280-A80FAD81C06E}">
      <dgm:prSet/>
      <dgm:spPr/>
      <dgm:t>
        <a:bodyPr/>
        <a:lstStyle/>
        <a:p>
          <a:r>
            <a:rPr lang="es-ES" sz="1000" dirty="0"/>
            <a:t>2016 uso obligatorio en ocupantes embarazadas</a:t>
          </a:r>
          <a:endParaRPr lang="en-US" sz="1000" dirty="0"/>
        </a:p>
      </dgm:t>
    </dgm:pt>
    <dgm:pt modelId="{80894F6C-5FD6-497F-9A15-20CFDF3C9F8A}" type="parTrans" cxnId="{BF0BD249-DA55-40E7-A167-4F93F5A30BD0}">
      <dgm:prSet/>
      <dgm:spPr/>
      <dgm:t>
        <a:bodyPr/>
        <a:lstStyle/>
        <a:p>
          <a:endParaRPr lang="en-US" sz="1000"/>
        </a:p>
      </dgm:t>
    </dgm:pt>
    <dgm:pt modelId="{608A6EA9-03E2-4003-9E19-CFEA1AF814FD}" type="sibTrans" cxnId="{BF0BD249-DA55-40E7-A167-4F93F5A30BD0}">
      <dgm:prSet/>
      <dgm:spPr/>
      <dgm:t>
        <a:bodyPr/>
        <a:lstStyle/>
        <a:p>
          <a:endParaRPr lang="en-US" sz="1000"/>
        </a:p>
      </dgm:t>
    </dgm:pt>
    <dgm:pt modelId="{BC8BBB5A-CEDA-4F8F-9D9E-9A13E0DC893E}">
      <dgm:prSet phldrT="[Texto]" custT="1"/>
      <dgm:spPr/>
      <dgm:t>
        <a:bodyPr/>
        <a:lstStyle/>
        <a:p>
          <a:r>
            <a:rPr lang="es-ES" sz="1000" dirty="0"/>
            <a:t>1956 lanzamiento cinturón 3 puntos (Volvo)</a:t>
          </a:r>
          <a:endParaRPr lang="en-US" sz="1000" dirty="0"/>
        </a:p>
      </dgm:t>
    </dgm:pt>
    <dgm:pt modelId="{3FF122D4-579E-44B5-A3FF-41293567E6BC}" type="parTrans" cxnId="{AB3CDB65-5649-4563-81EC-E985031139E0}">
      <dgm:prSet/>
      <dgm:spPr/>
      <dgm:t>
        <a:bodyPr/>
        <a:lstStyle/>
        <a:p>
          <a:endParaRPr lang="en-US"/>
        </a:p>
      </dgm:t>
    </dgm:pt>
    <dgm:pt modelId="{E969CAD5-ABCF-4BFE-A7E5-77E9B6255218}" type="sibTrans" cxnId="{AB3CDB65-5649-4563-81EC-E985031139E0}">
      <dgm:prSet/>
      <dgm:spPr/>
      <dgm:t>
        <a:bodyPr/>
        <a:lstStyle/>
        <a:p>
          <a:endParaRPr lang="en-US"/>
        </a:p>
      </dgm:t>
    </dgm:pt>
    <dgm:pt modelId="{2CEEB4AE-DC9F-464D-A504-F975EEC818FD}" type="pres">
      <dgm:prSet presAssocID="{B5741091-89FA-4A5D-80A1-173B37AE58F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051AE9-863F-4CE9-9835-972073F057A1}" type="pres">
      <dgm:prSet presAssocID="{7792BB16-F1DA-48B8-9F13-C7F3C7C8B63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C6874-FAED-41AC-8BFF-138A06715EA0}" type="pres">
      <dgm:prSet presAssocID="{D9CEE3BE-8EBF-4F6B-BC05-D6447969FC02}" presName="sibTrans" presStyleLbl="sibTrans2D1" presStyleIdx="0" presStyleCnt="6"/>
      <dgm:spPr/>
      <dgm:t>
        <a:bodyPr/>
        <a:lstStyle/>
        <a:p>
          <a:endParaRPr lang="es-ES"/>
        </a:p>
      </dgm:t>
    </dgm:pt>
    <dgm:pt modelId="{4F978C45-173B-49AD-99A5-4BFB2DA4A553}" type="pres">
      <dgm:prSet presAssocID="{D9CEE3BE-8EBF-4F6B-BC05-D6447969FC02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AC2C6FA8-9059-4D80-B381-DF6C2DAE085A}" type="pres">
      <dgm:prSet presAssocID="{BC8BBB5A-CEDA-4F8F-9D9E-9A13E0DC893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AA71A1-55E9-42C9-ACE9-30BF02587140}" type="pres">
      <dgm:prSet presAssocID="{E969CAD5-ABCF-4BFE-A7E5-77E9B6255218}" presName="sibTrans" presStyleLbl="sibTrans2D1" presStyleIdx="1" presStyleCnt="6"/>
      <dgm:spPr/>
      <dgm:t>
        <a:bodyPr/>
        <a:lstStyle/>
        <a:p>
          <a:endParaRPr lang="es-ES"/>
        </a:p>
      </dgm:t>
    </dgm:pt>
    <dgm:pt modelId="{CF210BCB-2B14-455F-A2D6-A79812FD4388}" type="pres">
      <dgm:prSet presAssocID="{E969CAD5-ABCF-4BFE-A7E5-77E9B6255218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2811D265-44C8-4D39-BC76-06F22C72B6DA}" type="pres">
      <dgm:prSet presAssocID="{8DBC1E06-9698-4B27-992A-71ECF197E1A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FF533-CFCC-4027-A6C0-21D14FEB9199}" type="pres">
      <dgm:prSet presAssocID="{D5D5C0FA-091D-4696-84B0-18E4E4E7D9EC}" presName="sibTrans" presStyleLbl="sibTrans2D1" presStyleIdx="2" presStyleCnt="6"/>
      <dgm:spPr/>
      <dgm:t>
        <a:bodyPr/>
        <a:lstStyle/>
        <a:p>
          <a:endParaRPr lang="es-ES"/>
        </a:p>
      </dgm:t>
    </dgm:pt>
    <dgm:pt modelId="{3E30F562-4081-49EB-A46B-D8C2B1580D3F}" type="pres">
      <dgm:prSet presAssocID="{D5D5C0FA-091D-4696-84B0-18E4E4E7D9EC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10036A05-C41B-4D56-97B3-2D8AD2904929}" type="pres">
      <dgm:prSet presAssocID="{92B1E1FB-E696-40CC-B2F3-4E6C7C69A75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45D4FF-F8C1-4D4E-B12C-C0969D8E06FB}" type="pres">
      <dgm:prSet presAssocID="{ED3B2461-DA99-4760-9868-700E72AF699B}" presName="sibTrans" presStyleLbl="sibTrans2D1" presStyleIdx="3" presStyleCnt="6"/>
      <dgm:spPr/>
      <dgm:t>
        <a:bodyPr/>
        <a:lstStyle/>
        <a:p>
          <a:endParaRPr lang="es-ES"/>
        </a:p>
      </dgm:t>
    </dgm:pt>
    <dgm:pt modelId="{090695E9-906B-4C26-91C4-52FC3E4A1C20}" type="pres">
      <dgm:prSet presAssocID="{ED3B2461-DA99-4760-9868-700E72AF699B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B51A5BD3-F168-484B-BA17-A46D15DE701B}" type="pres">
      <dgm:prSet presAssocID="{E22F04AC-7366-4C9B-A908-99E4C9CEA7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811AA4-120A-441D-BB6D-59C50C00D881}" type="pres">
      <dgm:prSet presAssocID="{4201B2C6-B8D5-42F8-B81E-7B3C39CEBA98}" presName="sibTrans" presStyleLbl="sibTrans2D1" presStyleIdx="4" presStyleCnt="6"/>
      <dgm:spPr/>
      <dgm:t>
        <a:bodyPr/>
        <a:lstStyle/>
        <a:p>
          <a:endParaRPr lang="es-ES"/>
        </a:p>
      </dgm:t>
    </dgm:pt>
    <dgm:pt modelId="{670D8573-0130-47DE-8410-50047D8519C2}" type="pres">
      <dgm:prSet presAssocID="{4201B2C6-B8D5-42F8-B81E-7B3C39CEBA98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483A0A73-10B1-4672-BA0F-6DE97CF365B9}" type="pres">
      <dgm:prSet presAssocID="{051DC51F-DA8E-4F3F-9CAA-A3BC970F15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30301-2C09-40E7-AD1F-C62E86F4C1DE}" type="pres">
      <dgm:prSet presAssocID="{82F9B4C6-9B42-4773-9044-D7F8985A621F}" presName="sibTrans" presStyleLbl="sibTrans2D1" presStyleIdx="5" presStyleCnt="6"/>
      <dgm:spPr/>
      <dgm:t>
        <a:bodyPr/>
        <a:lstStyle/>
        <a:p>
          <a:endParaRPr lang="es-ES"/>
        </a:p>
      </dgm:t>
    </dgm:pt>
    <dgm:pt modelId="{6A7A67C6-9641-4564-BC9C-C9DEF8F0CD68}" type="pres">
      <dgm:prSet presAssocID="{82F9B4C6-9B42-4773-9044-D7F8985A621F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B555BCFE-23D4-458E-B758-E3661A550DCD}" type="pres">
      <dgm:prSet presAssocID="{C8AD3800-8FC6-4AC8-8280-A80FAD81C0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0880CC-C200-4E6C-AF76-C700ED5BC44A}" type="presOf" srcId="{82F9B4C6-9B42-4773-9044-D7F8985A621F}" destId="{BFF30301-2C09-40E7-AD1F-C62E86F4C1DE}" srcOrd="0" destOrd="0" presId="urn:microsoft.com/office/officeart/2005/8/layout/process2"/>
    <dgm:cxn modelId="{3E84949F-AF8F-479E-937C-EA1B642BF9C7}" type="presOf" srcId="{BC8BBB5A-CEDA-4F8F-9D9E-9A13E0DC893E}" destId="{AC2C6FA8-9059-4D80-B381-DF6C2DAE085A}" srcOrd="0" destOrd="0" presId="urn:microsoft.com/office/officeart/2005/8/layout/process2"/>
    <dgm:cxn modelId="{486D8200-0C9A-4D7B-BEDE-39FE43B2B394}" type="presOf" srcId="{7792BB16-F1DA-48B8-9F13-C7F3C7C8B636}" destId="{E3051AE9-863F-4CE9-9835-972073F057A1}" srcOrd="0" destOrd="0" presId="urn:microsoft.com/office/officeart/2005/8/layout/process2"/>
    <dgm:cxn modelId="{7C0495AF-A5B6-4E59-8059-1D40B60B2C87}" type="presOf" srcId="{E969CAD5-ABCF-4BFE-A7E5-77E9B6255218}" destId="{CF210BCB-2B14-455F-A2D6-A79812FD4388}" srcOrd="1" destOrd="0" presId="urn:microsoft.com/office/officeart/2005/8/layout/process2"/>
    <dgm:cxn modelId="{204B9ABA-DEB2-4734-953A-20D4CB4C6C56}" srcId="{B5741091-89FA-4A5D-80A1-173B37AE58FA}" destId="{92B1E1FB-E696-40CC-B2F3-4E6C7C69A75B}" srcOrd="3" destOrd="0" parTransId="{37E32A99-0930-4C54-85C4-6077098992B8}" sibTransId="{ED3B2461-DA99-4760-9868-700E72AF699B}"/>
    <dgm:cxn modelId="{04F943CA-03F3-4026-B40A-665F0EF2A80D}" type="presOf" srcId="{4201B2C6-B8D5-42F8-B81E-7B3C39CEBA98}" destId="{60811AA4-120A-441D-BB6D-59C50C00D881}" srcOrd="0" destOrd="0" presId="urn:microsoft.com/office/officeart/2005/8/layout/process2"/>
    <dgm:cxn modelId="{D87F0210-1FB1-4F4C-B07F-2236F996AC21}" type="presOf" srcId="{8DBC1E06-9698-4B27-992A-71ECF197E1AE}" destId="{2811D265-44C8-4D39-BC76-06F22C72B6DA}" srcOrd="0" destOrd="0" presId="urn:microsoft.com/office/officeart/2005/8/layout/process2"/>
    <dgm:cxn modelId="{803D2E13-36FE-4D1F-9426-5454D0749D12}" type="presOf" srcId="{D5D5C0FA-091D-4696-84B0-18E4E4E7D9EC}" destId="{3E30F562-4081-49EB-A46B-D8C2B1580D3F}" srcOrd="1" destOrd="0" presId="urn:microsoft.com/office/officeart/2005/8/layout/process2"/>
    <dgm:cxn modelId="{AB3CDB65-5649-4563-81EC-E985031139E0}" srcId="{B5741091-89FA-4A5D-80A1-173B37AE58FA}" destId="{BC8BBB5A-CEDA-4F8F-9D9E-9A13E0DC893E}" srcOrd="1" destOrd="0" parTransId="{3FF122D4-579E-44B5-A3FF-41293567E6BC}" sibTransId="{E969CAD5-ABCF-4BFE-A7E5-77E9B6255218}"/>
    <dgm:cxn modelId="{0838E696-02A6-45ED-BBCE-64A35F3E052A}" srcId="{B5741091-89FA-4A5D-80A1-173B37AE58FA}" destId="{7792BB16-F1DA-48B8-9F13-C7F3C7C8B636}" srcOrd="0" destOrd="0" parTransId="{42572876-2EF5-4CFA-B683-5D5B0E5D4FA6}" sibTransId="{D9CEE3BE-8EBF-4F6B-BC05-D6447969FC02}"/>
    <dgm:cxn modelId="{46D49D4F-B496-49F8-81D8-7A26E3882478}" srcId="{B5741091-89FA-4A5D-80A1-173B37AE58FA}" destId="{E22F04AC-7366-4C9B-A908-99E4C9CEA745}" srcOrd="4" destOrd="0" parTransId="{E49CE0BE-7300-4F4C-B5DF-627468468C0F}" sibTransId="{4201B2C6-B8D5-42F8-B81E-7B3C39CEBA98}"/>
    <dgm:cxn modelId="{48667ED1-E159-4E01-AB30-49D88184F998}" type="presOf" srcId="{E22F04AC-7366-4C9B-A908-99E4C9CEA745}" destId="{B51A5BD3-F168-484B-BA17-A46D15DE701B}" srcOrd="0" destOrd="0" presId="urn:microsoft.com/office/officeart/2005/8/layout/process2"/>
    <dgm:cxn modelId="{408139E4-6286-410B-B33A-92832E44FE3B}" type="presOf" srcId="{D9CEE3BE-8EBF-4F6B-BC05-D6447969FC02}" destId="{4F978C45-173B-49AD-99A5-4BFB2DA4A553}" srcOrd="1" destOrd="0" presId="urn:microsoft.com/office/officeart/2005/8/layout/process2"/>
    <dgm:cxn modelId="{958E0EA2-7F9C-4828-B543-C26CC4A78C9C}" type="presOf" srcId="{4201B2C6-B8D5-42F8-B81E-7B3C39CEBA98}" destId="{670D8573-0130-47DE-8410-50047D8519C2}" srcOrd="1" destOrd="0" presId="urn:microsoft.com/office/officeart/2005/8/layout/process2"/>
    <dgm:cxn modelId="{9E4E3502-0C97-416C-81A8-C8A252649BF0}" type="presOf" srcId="{D9CEE3BE-8EBF-4F6B-BC05-D6447969FC02}" destId="{D6CC6874-FAED-41AC-8BFF-138A06715EA0}" srcOrd="0" destOrd="0" presId="urn:microsoft.com/office/officeart/2005/8/layout/process2"/>
    <dgm:cxn modelId="{13EB1FA1-1B7E-4A89-A63E-0937F1C47322}" type="presOf" srcId="{051DC51F-DA8E-4F3F-9CAA-A3BC970F154E}" destId="{483A0A73-10B1-4672-BA0F-6DE97CF365B9}" srcOrd="0" destOrd="0" presId="urn:microsoft.com/office/officeart/2005/8/layout/process2"/>
    <dgm:cxn modelId="{F785DD14-DC00-43E1-ABD4-91C4C1CDE848}" srcId="{B5741091-89FA-4A5D-80A1-173B37AE58FA}" destId="{051DC51F-DA8E-4F3F-9CAA-A3BC970F154E}" srcOrd="5" destOrd="0" parTransId="{AD21E290-0AD1-4605-92AB-BC9AD2CDA89D}" sibTransId="{82F9B4C6-9B42-4773-9044-D7F8985A621F}"/>
    <dgm:cxn modelId="{11789A60-5A23-420F-A082-8CE74E4F11FB}" type="presOf" srcId="{82F9B4C6-9B42-4773-9044-D7F8985A621F}" destId="{6A7A67C6-9641-4564-BC9C-C9DEF8F0CD68}" srcOrd="1" destOrd="0" presId="urn:microsoft.com/office/officeart/2005/8/layout/process2"/>
    <dgm:cxn modelId="{5860DDC7-CC5A-4079-917F-2E47EE93645D}" type="presOf" srcId="{92B1E1FB-E696-40CC-B2F3-4E6C7C69A75B}" destId="{10036A05-C41B-4D56-97B3-2D8AD2904929}" srcOrd="0" destOrd="0" presId="urn:microsoft.com/office/officeart/2005/8/layout/process2"/>
    <dgm:cxn modelId="{9081A64C-87F9-4901-8A2D-03D2E903AC22}" type="presOf" srcId="{E969CAD5-ABCF-4BFE-A7E5-77E9B6255218}" destId="{78AA71A1-55E9-42C9-ACE9-30BF02587140}" srcOrd="0" destOrd="0" presId="urn:microsoft.com/office/officeart/2005/8/layout/process2"/>
    <dgm:cxn modelId="{F9B96F9F-C67D-466C-9D62-7C298950A445}" srcId="{B5741091-89FA-4A5D-80A1-173B37AE58FA}" destId="{8DBC1E06-9698-4B27-992A-71ECF197E1AE}" srcOrd="2" destOrd="0" parTransId="{3DD5DAD6-B110-4F17-9C45-039CAD4B9086}" sibTransId="{D5D5C0FA-091D-4696-84B0-18E4E4E7D9EC}"/>
    <dgm:cxn modelId="{BF0BD249-DA55-40E7-A167-4F93F5A30BD0}" srcId="{B5741091-89FA-4A5D-80A1-173B37AE58FA}" destId="{C8AD3800-8FC6-4AC8-8280-A80FAD81C06E}" srcOrd="6" destOrd="0" parTransId="{80894F6C-5FD6-497F-9A15-20CFDF3C9F8A}" sibTransId="{608A6EA9-03E2-4003-9E19-CFEA1AF814FD}"/>
    <dgm:cxn modelId="{35172050-6B9D-445A-830E-A26BBE2473FB}" type="presOf" srcId="{B5741091-89FA-4A5D-80A1-173B37AE58FA}" destId="{2CEEB4AE-DC9F-464D-A504-F975EEC818FD}" srcOrd="0" destOrd="0" presId="urn:microsoft.com/office/officeart/2005/8/layout/process2"/>
    <dgm:cxn modelId="{1BC2BA8B-A65D-4B8D-A75D-543BFB304A49}" type="presOf" srcId="{ED3B2461-DA99-4760-9868-700E72AF699B}" destId="{9345D4FF-F8C1-4D4E-B12C-C0969D8E06FB}" srcOrd="0" destOrd="0" presId="urn:microsoft.com/office/officeart/2005/8/layout/process2"/>
    <dgm:cxn modelId="{2ED82D45-12D7-4F08-84D8-0C0A75D78AF9}" type="presOf" srcId="{C8AD3800-8FC6-4AC8-8280-A80FAD81C06E}" destId="{B555BCFE-23D4-458E-B758-E3661A550DCD}" srcOrd="0" destOrd="0" presId="urn:microsoft.com/office/officeart/2005/8/layout/process2"/>
    <dgm:cxn modelId="{0C608FF6-EC81-4F4E-AE6E-06A2EC63FE7E}" type="presOf" srcId="{ED3B2461-DA99-4760-9868-700E72AF699B}" destId="{090695E9-906B-4C26-91C4-52FC3E4A1C20}" srcOrd="1" destOrd="0" presId="urn:microsoft.com/office/officeart/2005/8/layout/process2"/>
    <dgm:cxn modelId="{9A05C572-A729-4D71-AE9D-55AE34690221}" type="presOf" srcId="{D5D5C0FA-091D-4696-84B0-18E4E4E7D9EC}" destId="{A59FF533-CFCC-4027-A6C0-21D14FEB9199}" srcOrd="0" destOrd="0" presId="urn:microsoft.com/office/officeart/2005/8/layout/process2"/>
    <dgm:cxn modelId="{1ECA3157-A263-4D0E-83A4-EEFDBCAC75EA}" type="presParOf" srcId="{2CEEB4AE-DC9F-464D-A504-F975EEC818FD}" destId="{E3051AE9-863F-4CE9-9835-972073F057A1}" srcOrd="0" destOrd="0" presId="urn:microsoft.com/office/officeart/2005/8/layout/process2"/>
    <dgm:cxn modelId="{7E61B94D-795F-4495-A857-3472CA07BF20}" type="presParOf" srcId="{2CEEB4AE-DC9F-464D-A504-F975EEC818FD}" destId="{D6CC6874-FAED-41AC-8BFF-138A06715EA0}" srcOrd="1" destOrd="0" presId="urn:microsoft.com/office/officeart/2005/8/layout/process2"/>
    <dgm:cxn modelId="{615A4BA3-1766-45C1-8877-E9050309167B}" type="presParOf" srcId="{D6CC6874-FAED-41AC-8BFF-138A06715EA0}" destId="{4F978C45-173B-49AD-99A5-4BFB2DA4A553}" srcOrd="0" destOrd="0" presId="urn:microsoft.com/office/officeart/2005/8/layout/process2"/>
    <dgm:cxn modelId="{52B8584F-9867-400E-B374-C103784F438E}" type="presParOf" srcId="{2CEEB4AE-DC9F-464D-A504-F975EEC818FD}" destId="{AC2C6FA8-9059-4D80-B381-DF6C2DAE085A}" srcOrd="2" destOrd="0" presId="urn:microsoft.com/office/officeart/2005/8/layout/process2"/>
    <dgm:cxn modelId="{0BD341DA-0FA7-469E-A363-0E9EAA59BFE0}" type="presParOf" srcId="{2CEEB4AE-DC9F-464D-A504-F975EEC818FD}" destId="{78AA71A1-55E9-42C9-ACE9-30BF02587140}" srcOrd="3" destOrd="0" presId="urn:microsoft.com/office/officeart/2005/8/layout/process2"/>
    <dgm:cxn modelId="{285B2C90-22B7-4202-9EC8-9775DC1E02A9}" type="presParOf" srcId="{78AA71A1-55E9-42C9-ACE9-30BF02587140}" destId="{CF210BCB-2B14-455F-A2D6-A79812FD4388}" srcOrd="0" destOrd="0" presId="urn:microsoft.com/office/officeart/2005/8/layout/process2"/>
    <dgm:cxn modelId="{C7CAF269-6BDC-4167-B051-3079013AB23A}" type="presParOf" srcId="{2CEEB4AE-DC9F-464D-A504-F975EEC818FD}" destId="{2811D265-44C8-4D39-BC76-06F22C72B6DA}" srcOrd="4" destOrd="0" presId="urn:microsoft.com/office/officeart/2005/8/layout/process2"/>
    <dgm:cxn modelId="{8F76542E-7E69-46CF-BB80-1052496C3317}" type="presParOf" srcId="{2CEEB4AE-DC9F-464D-A504-F975EEC818FD}" destId="{A59FF533-CFCC-4027-A6C0-21D14FEB9199}" srcOrd="5" destOrd="0" presId="urn:microsoft.com/office/officeart/2005/8/layout/process2"/>
    <dgm:cxn modelId="{A7E89DFF-C150-40B2-85F3-47E2AB876002}" type="presParOf" srcId="{A59FF533-CFCC-4027-A6C0-21D14FEB9199}" destId="{3E30F562-4081-49EB-A46B-D8C2B1580D3F}" srcOrd="0" destOrd="0" presId="urn:microsoft.com/office/officeart/2005/8/layout/process2"/>
    <dgm:cxn modelId="{CFFBB911-7F03-4A25-8209-6EFB7610C697}" type="presParOf" srcId="{2CEEB4AE-DC9F-464D-A504-F975EEC818FD}" destId="{10036A05-C41B-4D56-97B3-2D8AD2904929}" srcOrd="6" destOrd="0" presId="urn:microsoft.com/office/officeart/2005/8/layout/process2"/>
    <dgm:cxn modelId="{52A68AA1-786D-45C6-BE68-29EF0921585E}" type="presParOf" srcId="{2CEEB4AE-DC9F-464D-A504-F975EEC818FD}" destId="{9345D4FF-F8C1-4D4E-B12C-C0969D8E06FB}" srcOrd="7" destOrd="0" presId="urn:microsoft.com/office/officeart/2005/8/layout/process2"/>
    <dgm:cxn modelId="{B74A3258-8777-4879-AB38-5A9394A66655}" type="presParOf" srcId="{9345D4FF-F8C1-4D4E-B12C-C0969D8E06FB}" destId="{090695E9-906B-4C26-91C4-52FC3E4A1C20}" srcOrd="0" destOrd="0" presId="urn:microsoft.com/office/officeart/2005/8/layout/process2"/>
    <dgm:cxn modelId="{B2CDDA1B-F7D9-43BD-A38D-3A8F0427D901}" type="presParOf" srcId="{2CEEB4AE-DC9F-464D-A504-F975EEC818FD}" destId="{B51A5BD3-F168-484B-BA17-A46D15DE701B}" srcOrd="8" destOrd="0" presId="urn:microsoft.com/office/officeart/2005/8/layout/process2"/>
    <dgm:cxn modelId="{55F5DF02-A23F-4FCC-822B-03EAEF4A51DE}" type="presParOf" srcId="{2CEEB4AE-DC9F-464D-A504-F975EEC818FD}" destId="{60811AA4-120A-441D-BB6D-59C50C00D881}" srcOrd="9" destOrd="0" presId="urn:microsoft.com/office/officeart/2005/8/layout/process2"/>
    <dgm:cxn modelId="{557B3930-B1E3-40CF-B744-43B79C18BCFF}" type="presParOf" srcId="{60811AA4-120A-441D-BB6D-59C50C00D881}" destId="{670D8573-0130-47DE-8410-50047D8519C2}" srcOrd="0" destOrd="0" presId="urn:microsoft.com/office/officeart/2005/8/layout/process2"/>
    <dgm:cxn modelId="{910E5F1C-72C2-40ED-BB90-612D4DDF6F52}" type="presParOf" srcId="{2CEEB4AE-DC9F-464D-A504-F975EEC818FD}" destId="{483A0A73-10B1-4672-BA0F-6DE97CF365B9}" srcOrd="10" destOrd="0" presId="urn:microsoft.com/office/officeart/2005/8/layout/process2"/>
    <dgm:cxn modelId="{1142295B-DD9A-436A-A321-2FAE4BA73256}" type="presParOf" srcId="{2CEEB4AE-DC9F-464D-A504-F975EEC818FD}" destId="{BFF30301-2C09-40E7-AD1F-C62E86F4C1DE}" srcOrd="11" destOrd="0" presId="urn:microsoft.com/office/officeart/2005/8/layout/process2"/>
    <dgm:cxn modelId="{C73F70E2-4860-43AD-8BF0-86861CCAE5F5}" type="presParOf" srcId="{BFF30301-2C09-40E7-AD1F-C62E86F4C1DE}" destId="{6A7A67C6-9641-4564-BC9C-C9DEF8F0CD68}" srcOrd="0" destOrd="0" presId="urn:microsoft.com/office/officeart/2005/8/layout/process2"/>
    <dgm:cxn modelId="{C3DC796F-F15E-41EC-8E10-129E40956FDD}" type="presParOf" srcId="{2CEEB4AE-DC9F-464D-A504-F975EEC818FD}" destId="{B555BCFE-23D4-458E-B758-E3661A550DCD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41091-89FA-4A5D-80A1-173B37AE58F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92BB16-F1DA-48B8-9F13-C7F3C7C8B636}">
      <dgm:prSet phldrT="[Texto]" custT="1"/>
      <dgm:spPr/>
      <dgm:t>
        <a:bodyPr/>
        <a:lstStyle/>
        <a:p>
          <a:r>
            <a:rPr lang="es-ES" sz="1000" dirty="0"/>
            <a:t>1941 1er casco</a:t>
          </a:r>
          <a:endParaRPr lang="en-US" sz="1000" dirty="0"/>
        </a:p>
      </dgm:t>
    </dgm:pt>
    <dgm:pt modelId="{42572876-2EF5-4CFA-B683-5D5B0E5D4FA6}" type="parTrans" cxnId="{0838E696-02A6-45ED-BBCE-64A35F3E052A}">
      <dgm:prSet/>
      <dgm:spPr/>
      <dgm:t>
        <a:bodyPr/>
        <a:lstStyle/>
        <a:p>
          <a:endParaRPr lang="en-US" sz="1000"/>
        </a:p>
      </dgm:t>
    </dgm:pt>
    <dgm:pt modelId="{D9CEE3BE-8EBF-4F6B-BC05-D6447969FC02}" type="sibTrans" cxnId="{0838E696-02A6-45ED-BBCE-64A35F3E052A}">
      <dgm:prSet/>
      <dgm:spPr/>
      <dgm:t>
        <a:bodyPr/>
        <a:lstStyle/>
        <a:p>
          <a:endParaRPr lang="en-US" sz="1000"/>
        </a:p>
      </dgm:t>
    </dgm:pt>
    <dgm:pt modelId="{8DBC1E06-9698-4B27-992A-71ECF197E1AE}">
      <dgm:prSet phldrT="[Texto]" custT="1"/>
      <dgm:spPr/>
      <dgm:t>
        <a:bodyPr/>
        <a:lstStyle/>
        <a:p>
          <a:r>
            <a:rPr lang="es-ES" sz="1000" dirty="0"/>
            <a:t>1982 Uso obligatorio  motocicletas en España (</a:t>
          </a:r>
          <a:r>
            <a:rPr lang="es-ES" sz="1000" dirty="0" err="1"/>
            <a:t>cond</a:t>
          </a:r>
          <a:r>
            <a:rPr lang="es-ES" sz="1000" dirty="0"/>
            <a:t> y </a:t>
          </a:r>
          <a:r>
            <a:rPr lang="es-ES" sz="1000" dirty="0" err="1"/>
            <a:t>pasaj</a:t>
          </a:r>
          <a:r>
            <a:rPr lang="es-ES" sz="1000" dirty="0"/>
            <a:t>.)</a:t>
          </a:r>
          <a:endParaRPr lang="en-US" sz="1000" dirty="0"/>
        </a:p>
      </dgm:t>
    </dgm:pt>
    <dgm:pt modelId="{3DD5DAD6-B110-4F17-9C45-039CAD4B9086}" type="parTrans" cxnId="{F9B96F9F-C67D-466C-9D62-7C298950A445}">
      <dgm:prSet/>
      <dgm:spPr/>
      <dgm:t>
        <a:bodyPr/>
        <a:lstStyle/>
        <a:p>
          <a:endParaRPr lang="en-US" sz="1000"/>
        </a:p>
      </dgm:t>
    </dgm:pt>
    <dgm:pt modelId="{D5D5C0FA-091D-4696-84B0-18E4E4E7D9EC}" type="sibTrans" cxnId="{F9B96F9F-C67D-466C-9D62-7C298950A445}">
      <dgm:prSet/>
      <dgm:spPr/>
      <dgm:t>
        <a:bodyPr/>
        <a:lstStyle/>
        <a:p>
          <a:endParaRPr lang="en-US" sz="1000"/>
        </a:p>
      </dgm:t>
    </dgm:pt>
    <dgm:pt modelId="{92B1E1FB-E696-40CC-B2F3-4E6C7C69A75B}">
      <dgm:prSet custT="1"/>
      <dgm:spPr/>
      <dgm:t>
        <a:bodyPr/>
        <a:lstStyle/>
        <a:p>
          <a:r>
            <a:rPr lang="es-ES" sz="1000" dirty="0"/>
            <a:t>1992 Uso obligatorio también en ciclomotores  (</a:t>
          </a:r>
          <a:r>
            <a:rPr lang="es-ES" sz="1000" dirty="0" err="1"/>
            <a:t>cond</a:t>
          </a:r>
          <a:r>
            <a:rPr lang="es-ES" sz="1000" dirty="0"/>
            <a:t> y pasajero)</a:t>
          </a:r>
          <a:endParaRPr lang="en-US" sz="1000" dirty="0"/>
        </a:p>
      </dgm:t>
    </dgm:pt>
    <dgm:pt modelId="{37E32A99-0930-4C54-85C4-6077098992B8}" type="parTrans" cxnId="{204B9ABA-DEB2-4734-953A-20D4CB4C6C56}">
      <dgm:prSet/>
      <dgm:spPr/>
      <dgm:t>
        <a:bodyPr/>
        <a:lstStyle/>
        <a:p>
          <a:endParaRPr lang="en-US" sz="1000"/>
        </a:p>
      </dgm:t>
    </dgm:pt>
    <dgm:pt modelId="{ED3B2461-DA99-4760-9868-700E72AF699B}" type="sibTrans" cxnId="{204B9ABA-DEB2-4734-953A-20D4CB4C6C56}">
      <dgm:prSet/>
      <dgm:spPr/>
      <dgm:t>
        <a:bodyPr/>
        <a:lstStyle/>
        <a:p>
          <a:endParaRPr lang="en-US" sz="1000"/>
        </a:p>
      </dgm:t>
    </dgm:pt>
    <dgm:pt modelId="{BC8BBB5A-CEDA-4F8F-9D9E-9A13E0DC893E}">
      <dgm:prSet phldrT="[Texto]" custT="1"/>
      <dgm:spPr/>
      <dgm:t>
        <a:bodyPr/>
        <a:lstStyle/>
        <a:p>
          <a:r>
            <a:rPr lang="es-ES" sz="1000" dirty="0"/>
            <a:t>1961 1er país que lo hace obligatorio (Australia)</a:t>
          </a:r>
          <a:endParaRPr lang="en-US" sz="1000" dirty="0"/>
        </a:p>
      </dgm:t>
    </dgm:pt>
    <dgm:pt modelId="{3FF122D4-579E-44B5-A3FF-41293567E6BC}" type="parTrans" cxnId="{AB3CDB65-5649-4563-81EC-E985031139E0}">
      <dgm:prSet/>
      <dgm:spPr/>
      <dgm:t>
        <a:bodyPr/>
        <a:lstStyle/>
        <a:p>
          <a:endParaRPr lang="en-US"/>
        </a:p>
      </dgm:t>
    </dgm:pt>
    <dgm:pt modelId="{E969CAD5-ABCF-4BFE-A7E5-77E9B6255218}" type="sibTrans" cxnId="{AB3CDB65-5649-4563-81EC-E985031139E0}">
      <dgm:prSet/>
      <dgm:spPr/>
      <dgm:t>
        <a:bodyPr/>
        <a:lstStyle/>
        <a:p>
          <a:endParaRPr lang="en-US"/>
        </a:p>
      </dgm:t>
    </dgm:pt>
    <dgm:pt modelId="{2CEEB4AE-DC9F-464D-A504-F975EEC818FD}" type="pres">
      <dgm:prSet presAssocID="{B5741091-89FA-4A5D-80A1-173B37AE58F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051AE9-863F-4CE9-9835-972073F057A1}" type="pres">
      <dgm:prSet presAssocID="{7792BB16-F1DA-48B8-9F13-C7F3C7C8B6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C6874-FAED-41AC-8BFF-138A06715EA0}" type="pres">
      <dgm:prSet presAssocID="{D9CEE3BE-8EBF-4F6B-BC05-D6447969FC0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4F978C45-173B-49AD-99A5-4BFB2DA4A553}" type="pres">
      <dgm:prSet presAssocID="{D9CEE3BE-8EBF-4F6B-BC05-D6447969FC0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AC2C6FA8-9059-4D80-B381-DF6C2DAE085A}" type="pres">
      <dgm:prSet presAssocID="{BC8BBB5A-CEDA-4F8F-9D9E-9A13E0DC89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AA71A1-55E9-42C9-ACE9-30BF02587140}" type="pres">
      <dgm:prSet presAssocID="{E969CAD5-ABCF-4BFE-A7E5-77E9B625521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F210BCB-2B14-455F-A2D6-A79812FD4388}" type="pres">
      <dgm:prSet presAssocID="{E969CAD5-ABCF-4BFE-A7E5-77E9B625521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2811D265-44C8-4D39-BC76-06F22C72B6DA}" type="pres">
      <dgm:prSet presAssocID="{8DBC1E06-9698-4B27-992A-71ECF197E1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FF533-CFCC-4027-A6C0-21D14FEB9199}" type="pres">
      <dgm:prSet presAssocID="{D5D5C0FA-091D-4696-84B0-18E4E4E7D9E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3E30F562-4081-49EB-A46B-D8C2B1580D3F}" type="pres">
      <dgm:prSet presAssocID="{D5D5C0FA-091D-4696-84B0-18E4E4E7D9EC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10036A05-C41B-4D56-97B3-2D8AD2904929}" type="pres">
      <dgm:prSet presAssocID="{92B1E1FB-E696-40CC-B2F3-4E6C7C69A7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3D2E13-36FE-4D1F-9426-5454D0749D12}" type="presOf" srcId="{D5D5C0FA-091D-4696-84B0-18E4E4E7D9EC}" destId="{3E30F562-4081-49EB-A46B-D8C2B1580D3F}" srcOrd="1" destOrd="0" presId="urn:microsoft.com/office/officeart/2005/8/layout/process2"/>
    <dgm:cxn modelId="{204B9ABA-DEB2-4734-953A-20D4CB4C6C56}" srcId="{B5741091-89FA-4A5D-80A1-173B37AE58FA}" destId="{92B1E1FB-E696-40CC-B2F3-4E6C7C69A75B}" srcOrd="3" destOrd="0" parTransId="{37E32A99-0930-4C54-85C4-6077098992B8}" sibTransId="{ED3B2461-DA99-4760-9868-700E72AF699B}"/>
    <dgm:cxn modelId="{9081A64C-87F9-4901-8A2D-03D2E903AC22}" type="presOf" srcId="{E969CAD5-ABCF-4BFE-A7E5-77E9B6255218}" destId="{78AA71A1-55E9-42C9-ACE9-30BF02587140}" srcOrd="0" destOrd="0" presId="urn:microsoft.com/office/officeart/2005/8/layout/process2"/>
    <dgm:cxn modelId="{9A05C572-A729-4D71-AE9D-55AE34690221}" type="presOf" srcId="{D5D5C0FA-091D-4696-84B0-18E4E4E7D9EC}" destId="{A59FF533-CFCC-4027-A6C0-21D14FEB9199}" srcOrd="0" destOrd="0" presId="urn:microsoft.com/office/officeart/2005/8/layout/process2"/>
    <dgm:cxn modelId="{F9B96F9F-C67D-466C-9D62-7C298950A445}" srcId="{B5741091-89FA-4A5D-80A1-173B37AE58FA}" destId="{8DBC1E06-9698-4B27-992A-71ECF197E1AE}" srcOrd="2" destOrd="0" parTransId="{3DD5DAD6-B110-4F17-9C45-039CAD4B9086}" sibTransId="{D5D5C0FA-091D-4696-84B0-18E4E4E7D9EC}"/>
    <dgm:cxn modelId="{9E4E3502-0C97-416C-81A8-C8A252649BF0}" type="presOf" srcId="{D9CEE3BE-8EBF-4F6B-BC05-D6447969FC02}" destId="{D6CC6874-FAED-41AC-8BFF-138A06715EA0}" srcOrd="0" destOrd="0" presId="urn:microsoft.com/office/officeart/2005/8/layout/process2"/>
    <dgm:cxn modelId="{7C0495AF-A5B6-4E59-8059-1D40B60B2C87}" type="presOf" srcId="{E969CAD5-ABCF-4BFE-A7E5-77E9B6255218}" destId="{CF210BCB-2B14-455F-A2D6-A79812FD4388}" srcOrd="1" destOrd="0" presId="urn:microsoft.com/office/officeart/2005/8/layout/process2"/>
    <dgm:cxn modelId="{0838E696-02A6-45ED-BBCE-64A35F3E052A}" srcId="{B5741091-89FA-4A5D-80A1-173B37AE58FA}" destId="{7792BB16-F1DA-48B8-9F13-C7F3C7C8B636}" srcOrd="0" destOrd="0" parTransId="{42572876-2EF5-4CFA-B683-5D5B0E5D4FA6}" sibTransId="{D9CEE3BE-8EBF-4F6B-BC05-D6447969FC02}"/>
    <dgm:cxn modelId="{3E84949F-AF8F-479E-937C-EA1B642BF9C7}" type="presOf" srcId="{BC8BBB5A-CEDA-4F8F-9D9E-9A13E0DC893E}" destId="{AC2C6FA8-9059-4D80-B381-DF6C2DAE085A}" srcOrd="0" destOrd="0" presId="urn:microsoft.com/office/officeart/2005/8/layout/process2"/>
    <dgm:cxn modelId="{35172050-6B9D-445A-830E-A26BBE2473FB}" type="presOf" srcId="{B5741091-89FA-4A5D-80A1-173B37AE58FA}" destId="{2CEEB4AE-DC9F-464D-A504-F975EEC818FD}" srcOrd="0" destOrd="0" presId="urn:microsoft.com/office/officeart/2005/8/layout/process2"/>
    <dgm:cxn modelId="{486D8200-0C9A-4D7B-BEDE-39FE43B2B394}" type="presOf" srcId="{7792BB16-F1DA-48B8-9F13-C7F3C7C8B636}" destId="{E3051AE9-863F-4CE9-9835-972073F057A1}" srcOrd="0" destOrd="0" presId="urn:microsoft.com/office/officeart/2005/8/layout/process2"/>
    <dgm:cxn modelId="{408139E4-6286-410B-B33A-92832E44FE3B}" type="presOf" srcId="{D9CEE3BE-8EBF-4F6B-BC05-D6447969FC02}" destId="{4F978C45-173B-49AD-99A5-4BFB2DA4A553}" srcOrd="1" destOrd="0" presId="urn:microsoft.com/office/officeart/2005/8/layout/process2"/>
    <dgm:cxn modelId="{D87F0210-1FB1-4F4C-B07F-2236F996AC21}" type="presOf" srcId="{8DBC1E06-9698-4B27-992A-71ECF197E1AE}" destId="{2811D265-44C8-4D39-BC76-06F22C72B6DA}" srcOrd="0" destOrd="0" presId="urn:microsoft.com/office/officeart/2005/8/layout/process2"/>
    <dgm:cxn modelId="{5860DDC7-CC5A-4079-917F-2E47EE93645D}" type="presOf" srcId="{92B1E1FB-E696-40CC-B2F3-4E6C7C69A75B}" destId="{10036A05-C41B-4D56-97B3-2D8AD2904929}" srcOrd="0" destOrd="0" presId="urn:microsoft.com/office/officeart/2005/8/layout/process2"/>
    <dgm:cxn modelId="{AB3CDB65-5649-4563-81EC-E985031139E0}" srcId="{B5741091-89FA-4A5D-80A1-173B37AE58FA}" destId="{BC8BBB5A-CEDA-4F8F-9D9E-9A13E0DC893E}" srcOrd="1" destOrd="0" parTransId="{3FF122D4-579E-44B5-A3FF-41293567E6BC}" sibTransId="{E969CAD5-ABCF-4BFE-A7E5-77E9B6255218}"/>
    <dgm:cxn modelId="{1ECA3157-A263-4D0E-83A4-EEFDBCAC75EA}" type="presParOf" srcId="{2CEEB4AE-DC9F-464D-A504-F975EEC818FD}" destId="{E3051AE9-863F-4CE9-9835-972073F057A1}" srcOrd="0" destOrd="0" presId="urn:microsoft.com/office/officeart/2005/8/layout/process2"/>
    <dgm:cxn modelId="{7E61B94D-795F-4495-A857-3472CA07BF20}" type="presParOf" srcId="{2CEEB4AE-DC9F-464D-A504-F975EEC818FD}" destId="{D6CC6874-FAED-41AC-8BFF-138A06715EA0}" srcOrd="1" destOrd="0" presId="urn:microsoft.com/office/officeart/2005/8/layout/process2"/>
    <dgm:cxn modelId="{615A4BA3-1766-45C1-8877-E9050309167B}" type="presParOf" srcId="{D6CC6874-FAED-41AC-8BFF-138A06715EA0}" destId="{4F978C45-173B-49AD-99A5-4BFB2DA4A553}" srcOrd="0" destOrd="0" presId="urn:microsoft.com/office/officeart/2005/8/layout/process2"/>
    <dgm:cxn modelId="{52B8584F-9867-400E-B374-C103784F438E}" type="presParOf" srcId="{2CEEB4AE-DC9F-464D-A504-F975EEC818FD}" destId="{AC2C6FA8-9059-4D80-B381-DF6C2DAE085A}" srcOrd="2" destOrd="0" presId="urn:microsoft.com/office/officeart/2005/8/layout/process2"/>
    <dgm:cxn modelId="{0BD341DA-0FA7-469E-A363-0E9EAA59BFE0}" type="presParOf" srcId="{2CEEB4AE-DC9F-464D-A504-F975EEC818FD}" destId="{78AA71A1-55E9-42C9-ACE9-30BF02587140}" srcOrd="3" destOrd="0" presId="urn:microsoft.com/office/officeart/2005/8/layout/process2"/>
    <dgm:cxn modelId="{285B2C90-22B7-4202-9EC8-9775DC1E02A9}" type="presParOf" srcId="{78AA71A1-55E9-42C9-ACE9-30BF02587140}" destId="{CF210BCB-2B14-455F-A2D6-A79812FD4388}" srcOrd="0" destOrd="0" presId="urn:microsoft.com/office/officeart/2005/8/layout/process2"/>
    <dgm:cxn modelId="{C7CAF269-6BDC-4167-B051-3079013AB23A}" type="presParOf" srcId="{2CEEB4AE-DC9F-464D-A504-F975EEC818FD}" destId="{2811D265-44C8-4D39-BC76-06F22C72B6DA}" srcOrd="4" destOrd="0" presId="urn:microsoft.com/office/officeart/2005/8/layout/process2"/>
    <dgm:cxn modelId="{8F76542E-7E69-46CF-BB80-1052496C3317}" type="presParOf" srcId="{2CEEB4AE-DC9F-464D-A504-F975EEC818FD}" destId="{A59FF533-CFCC-4027-A6C0-21D14FEB9199}" srcOrd="5" destOrd="0" presId="urn:microsoft.com/office/officeart/2005/8/layout/process2"/>
    <dgm:cxn modelId="{A7E89DFF-C150-40B2-85F3-47E2AB876002}" type="presParOf" srcId="{A59FF533-CFCC-4027-A6C0-21D14FEB9199}" destId="{3E30F562-4081-49EB-A46B-D8C2B1580D3F}" srcOrd="0" destOrd="0" presId="urn:microsoft.com/office/officeart/2005/8/layout/process2"/>
    <dgm:cxn modelId="{CFFBB911-7F03-4A25-8209-6EFB7610C697}" type="presParOf" srcId="{2CEEB4AE-DC9F-464D-A504-F975EEC818FD}" destId="{10036A05-C41B-4D56-97B3-2D8AD290492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51AE9-863F-4CE9-9835-972073F057A1}">
      <dsp:nvSpPr>
        <dsp:cNvPr id="0" name=""/>
        <dsp:cNvSpPr/>
      </dsp:nvSpPr>
      <dsp:spPr>
        <a:xfrm>
          <a:off x="2180162" y="624"/>
          <a:ext cx="1966146" cy="511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1948 1er vehículo con cinturón seguridad</a:t>
          </a:r>
          <a:endParaRPr lang="en-US" sz="1000" kern="1200" dirty="0"/>
        </a:p>
      </dsp:txBody>
      <dsp:txXfrm>
        <a:off x="2195142" y="15604"/>
        <a:ext cx="1936186" cy="481495"/>
      </dsp:txXfrm>
    </dsp:sp>
    <dsp:sp modelId="{D6CC6874-FAED-41AC-8BFF-138A06715EA0}">
      <dsp:nvSpPr>
        <dsp:cNvPr id="0" name=""/>
        <dsp:cNvSpPr/>
      </dsp:nvSpPr>
      <dsp:spPr>
        <a:xfrm rot="5400000">
          <a:off x="3067337" y="524866"/>
          <a:ext cx="191795" cy="230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3094188" y="544046"/>
        <a:ext cx="138093" cy="134257"/>
      </dsp:txXfrm>
    </dsp:sp>
    <dsp:sp modelId="{AC2C6FA8-9059-4D80-B381-DF6C2DAE085A}">
      <dsp:nvSpPr>
        <dsp:cNvPr id="0" name=""/>
        <dsp:cNvSpPr/>
      </dsp:nvSpPr>
      <dsp:spPr>
        <a:xfrm>
          <a:off x="2180162" y="767807"/>
          <a:ext cx="1966146" cy="5114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1956 lanzamiento cinturón 3 puntos (Volvo)</a:t>
          </a:r>
          <a:endParaRPr lang="en-US" sz="1000" kern="1200" dirty="0"/>
        </a:p>
      </dsp:txBody>
      <dsp:txXfrm>
        <a:off x="2195142" y="782787"/>
        <a:ext cx="1936186" cy="481495"/>
      </dsp:txXfrm>
    </dsp:sp>
    <dsp:sp modelId="{78AA71A1-55E9-42C9-ACE9-30BF02587140}">
      <dsp:nvSpPr>
        <dsp:cNvPr id="0" name=""/>
        <dsp:cNvSpPr/>
      </dsp:nvSpPr>
      <dsp:spPr>
        <a:xfrm rot="5400000">
          <a:off x="3067337" y="1292049"/>
          <a:ext cx="191795" cy="230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3094188" y="1311229"/>
        <a:ext cx="138093" cy="134257"/>
      </dsp:txXfrm>
    </dsp:sp>
    <dsp:sp modelId="{2811D265-44C8-4D39-BC76-06F22C72B6DA}">
      <dsp:nvSpPr>
        <dsp:cNvPr id="0" name=""/>
        <dsp:cNvSpPr/>
      </dsp:nvSpPr>
      <dsp:spPr>
        <a:xfrm>
          <a:off x="2180162" y="1534991"/>
          <a:ext cx="1966146" cy="5114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1958 1er vehículo con cinturón de serie en España</a:t>
          </a:r>
          <a:endParaRPr lang="en-US" sz="1000" kern="1200" dirty="0"/>
        </a:p>
      </dsp:txBody>
      <dsp:txXfrm>
        <a:off x="2195142" y="1549971"/>
        <a:ext cx="1936186" cy="481495"/>
      </dsp:txXfrm>
    </dsp:sp>
    <dsp:sp modelId="{A59FF533-CFCC-4027-A6C0-21D14FEB9199}">
      <dsp:nvSpPr>
        <dsp:cNvPr id="0" name=""/>
        <dsp:cNvSpPr/>
      </dsp:nvSpPr>
      <dsp:spPr>
        <a:xfrm rot="5400000">
          <a:off x="3067337" y="2059233"/>
          <a:ext cx="191795" cy="230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3094188" y="2078413"/>
        <a:ext cx="138093" cy="134257"/>
      </dsp:txXfrm>
    </dsp:sp>
    <dsp:sp modelId="{10036A05-C41B-4D56-97B3-2D8AD2904929}">
      <dsp:nvSpPr>
        <dsp:cNvPr id="0" name=""/>
        <dsp:cNvSpPr/>
      </dsp:nvSpPr>
      <dsp:spPr>
        <a:xfrm>
          <a:off x="2180162" y="2302174"/>
          <a:ext cx="1966146" cy="5114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1974 Uso </a:t>
          </a:r>
          <a:r>
            <a:rPr lang="es-ES" sz="1000" kern="1200" dirty="0"/>
            <a:t>obligatorio solo en carretera y solo asientos delanteros</a:t>
          </a:r>
          <a:endParaRPr lang="en-US" sz="1000" kern="1200" dirty="0"/>
        </a:p>
      </dsp:txBody>
      <dsp:txXfrm>
        <a:off x="2195142" y="2317154"/>
        <a:ext cx="1936186" cy="481495"/>
      </dsp:txXfrm>
    </dsp:sp>
    <dsp:sp modelId="{9345D4FF-F8C1-4D4E-B12C-C0969D8E06FB}">
      <dsp:nvSpPr>
        <dsp:cNvPr id="0" name=""/>
        <dsp:cNvSpPr/>
      </dsp:nvSpPr>
      <dsp:spPr>
        <a:xfrm rot="5400000">
          <a:off x="3067337" y="2826416"/>
          <a:ext cx="191795" cy="230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3094188" y="2845596"/>
        <a:ext cx="138093" cy="134257"/>
      </dsp:txXfrm>
    </dsp:sp>
    <dsp:sp modelId="{B51A5BD3-F168-484B-BA17-A46D15DE701B}">
      <dsp:nvSpPr>
        <dsp:cNvPr id="0" name=""/>
        <dsp:cNvSpPr/>
      </dsp:nvSpPr>
      <dsp:spPr>
        <a:xfrm>
          <a:off x="2180162" y="3069358"/>
          <a:ext cx="1966146" cy="5114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1992 uso obligatorio también en zona urbana y en asientos traseros</a:t>
          </a:r>
          <a:endParaRPr lang="en-US" sz="1000" kern="1200" dirty="0"/>
        </a:p>
      </dsp:txBody>
      <dsp:txXfrm>
        <a:off x="2195142" y="3084338"/>
        <a:ext cx="1936186" cy="481495"/>
      </dsp:txXfrm>
    </dsp:sp>
    <dsp:sp modelId="{60811AA4-120A-441D-BB6D-59C50C00D881}">
      <dsp:nvSpPr>
        <dsp:cNvPr id="0" name=""/>
        <dsp:cNvSpPr/>
      </dsp:nvSpPr>
      <dsp:spPr>
        <a:xfrm rot="5400000">
          <a:off x="3067337" y="3593600"/>
          <a:ext cx="191795" cy="230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3094188" y="3612780"/>
        <a:ext cx="138093" cy="134257"/>
      </dsp:txXfrm>
    </dsp:sp>
    <dsp:sp modelId="{483A0A73-10B1-4672-BA0F-6DE97CF365B9}">
      <dsp:nvSpPr>
        <dsp:cNvPr id="0" name=""/>
        <dsp:cNvSpPr/>
      </dsp:nvSpPr>
      <dsp:spPr>
        <a:xfrm>
          <a:off x="2180162" y="3836541"/>
          <a:ext cx="1966146" cy="511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2007 uso obligatorio en autobuses interurbanos  que lo lleven</a:t>
          </a:r>
          <a:endParaRPr lang="en-US" sz="1000" kern="1200" dirty="0"/>
        </a:p>
      </dsp:txBody>
      <dsp:txXfrm>
        <a:off x="2195142" y="3851521"/>
        <a:ext cx="1936186" cy="481495"/>
      </dsp:txXfrm>
    </dsp:sp>
    <dsp:sp modelId="{BFF30301-2C09-40E7-AD1F-C62E86F4C1DE}">
      <dsp:nvSpPr>
        <dsp:cNvPr id="0" name=""/>
        <dsp:cNvSpPr/>
      </dsp:nvSpPr>
      <dsp:spPr>
        <a:xfrm rot="5400000">
          <a:off x="3067337" y="4360783"/>
          <a:ext cx="191795" cy="230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3094188" y="4379963"/>
        <a:ext cx="138093" cy="134257"/>
      </dsp:txXfrm>
    </dsp:sp>
    <dsp:sp modelId="{B555BCFE-23D4-458E-B758-E3661A550DCD}">
      <dsp:nvSpPr>
        <dsp:cNvPr id="0" name=""/>
        <dsp:cNvSpPr/>
      </dsp:nvSpPr>
      <dsp:spPr>
        <a:xfrm>
          <a:off x="2180162" y="4603724"/>
          <a:ext cx="1966146" cy="5114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2016 uso obligatorio en ocupantes embarazadas</a:t>
          </a:r>
          <a:endParaRPr lang="en-US" sz="1000" kern="1200" dirty="0"/>
        </a:p>
      </dsp:txBody>
      <dsp:txXfrm>
        <a:off x="2195142" y="4618704"/>
        <a:ext cx="1936186" cy="481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51AE9-863F-4CE9-9835-972073F057A1}">
      <dsp:nvSpPr>
        <dsp:cNvPr id="0" name=""/>
        <dsp:cNvSpPr/>
      </dsp:nvSpPr>
      <dsp:spPr>
        <a:xfrm>
          <a:off x="2111271" y="2403"/>
          <a:ext cx="1609149" cy="89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1941 1er casco</a:t>
          </a:r>
          <a:endParaRPr lang="en-US" sz="1000" kern="1200" dirty="0"/>
        </a:p>
      </dsp:txBody>
      <dsp:txXfrm>
        <a:off x="2137455" y="28587"/>
        <a:ext cx="1556781" cy="841603"/>
      </dsp:txXfrm>
    </dsp:sp>
    <dsp:sp modelId="{D6CC6874-FAED-41AC-8BFF-138A06715EA0}">
      <dsp:nvSpPr>
        <dsp:cNvPr id="0" name=""/>
        <dsp:cNvSpPr/>
      </dsp:nvSpPr>
      <dsp:spPr>
        <a:xfrm rot="5400000">
          <a:off x="2748226" y="918724"/>
          <a:ext cx="335239" cy="402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795159" y="952248"/>
        <a:ext cx="241373" cy="234667"/>
      </dsp:txXfrm>
    </dsp:sp>
    <dsp:sp modelId="{AC2C6FA8-9059-4D80-B381-DF6C2DAE085A}">
      <dsp:nvSpPr>
        <dsp:cNvPr id="0" name=""/>
        <dsp:cNvSpPr/>
      </dsp:nvSpPr>
      <dsp:spPr>
        <a:xfrm>
          <a:off x="2111271" y="1343361"/>
          <a:ext cx="1609149" cy="8939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1961 1er país que lo hace obligatorio (Australia)</a:t>
          </a:r>
          <a:endParaRPr lang="en-US" sz="1000" kern="1200" dirty="0"/>
        </a:p>
      </dsp:txBody>
      <dsp:txXfrm>
        <a:off x="2137455" y="1369545"/>
        <a:ext cx="1556781" cy="841603"/>
      </dsp:txXfrm>
    </dsp:sp>
    <dsp:sp modelId="{78AA71A1-55E9-42C9-ACE9-30BF02587140}">
      <dsp:nvSpPr>
        <dsp:cNvPr id="0" name=""/>
        <dsp:cNvSpPr/>
      </dsp:nvSpPr>
      <dsp:spPr>
        <a:xfrm rot="5400000">
          <a:off x="2748226" y="2259682"/>
          <a:ext cx="335239" cy="402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795159" y="2293206"/>
        <a:ext cx="241373" cy="234667"/>
      </dsp:txXfrm>
    </dsp:sp>
    <dsp:sp modelId="{2811D265-44C8-4D39-BC76-06F22C72B6DA}">
      <dsp:nvSpPr>
        <dsp:cNvPr id="0" name=""/>
        <dsp:cNvSpPr/>
      </dsp:nvSpPr>
      <dsp:spPr>
        <a:xfrm>
          <a:off x="2111271" y="2684318"/>
          <a:ext cx="1609149" cy="893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1982 Uso obligatorio  motocicletas en España (</a:t>
          </a:r>
          <a:r>
            <a:rPr lang="es-ES" sz="1000" kern="1200" dirty="0" err="1"/>
            <a:t>cond</a:t>
          </a:r>
          <a:r>
            <a:rPr lang="es-ES" sz="1000" kern="1200" dirty="0"/>
            <a:t> y </a:t>
          </a:r>
          <a:r>
            <a:rPr lang="es-ES" sz="1000" kern="1200" dirty="0" err="1"/>
            <a:t>pasaj</a:t>
          </a:r>
          <a:r>
            <a:rPr lang="es-ES" sz="1000" kern="1200" dirty="0"/>
            <a:t>.)</a:t>
          </a:r>
          <a:endParaRPr lang="en-US" sz="1000" kern="1200" dirty="0"/>
        </a:p>
      </dsp:txBody>
      <dsp:txXfrm>
        <a:off x="2137455" y="2710502"/>
        <a:ext cx="1556781" cy="841603"/>
      </dsp:txXfrm>
    </dsp:sp>
    <dsp:sp modelId="{A59FF533-CFCC-4027-A6C0-21D14FEB9199}">
      <dsp:nvSpPr>
        <dsp:cNvPr id="0" name=""/>
        <dsp:cNvSpPr/>
      </dsp:nvSpPr>
      <dsp:spPr>
        <a:xfrm rot="5400000">
          <a:off x="2748226" y="3600640"/>
          <a:ext cx="335239" cy="402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795159" y="3634164"/>
        <a:ext cx="241373" cy="234667"/>
      </dsp:txXfrm>
    </dsp:sp>
    <dsp:sp modelId="{10036A05-C41B-4D56-97B3-2D8AD2904929}">
      <dsp:nvSpPr>
        <dsp:cNvPr id="0" name=""/>
        <dsp:cNvSpPr/>
      </dsp:nvSpPr>
      <dsp:spPr>
        <a:xfrm>
          <a:off x="2111271" y="4025276"/>
          <a:ext cx="1609149" cy="8939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1992 Uso obligatorio también en ciclomotores  (</a:t>
          </a:r>
          <a:r>
            <a:rPr lang="es-ES" sz="1000" kern="1200" dirty="0" err="1"/>
            <a:t>cond</a:t>
          </a:r>
          <a:r>
            <a:rPr lang="es-ES" sz="1000" kern="1200" dirty="0"/>
            <a:t> y pasajero)</a:t>
          </a:r>
          <a:endParaRPr lang="en-US" sz="1000" kern="1200" dirty="0"/>
        </a:p>
      </dsp:txBody>
      <dsp:txXfrm>
        <a:off x="2137455" y="4051460"/>
        <a:ext cx="1556781" cy="841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24F6-9FF3-4762-97E9-540F86EA3941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DF5A-C05D-4DBA-827E-644BEA0200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62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Y aunque hubiese una tendencia a la baja, es incuestionable que es poca y es lenta. No queremos que nadie muera yendo al colegio y yendo a su trabajo.  Independientemente de que además tengamos unas metas internacionales aprobadas por todo los países en la asamblea general de la ONU encomiando una reducción del 50% en 2030. Hasta esto es insuficiente ambición.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8B69-CC9D-4BF3-9646-1AAF309BB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A8B69-CC9D-4BF3-9646-1AAF309BB0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0F278-6469-B705-0AED-7A76BEF3A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B4BE2E-1692-DB93-F295-0046FEB80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265541-47A3-10AC-E7AF-E0043504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91708-D057-476E-4DA5-E97188DC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774F-9CEA-164C-426C-A292F7A1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7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A9BFF-F4B6-A4F7-4714-7E6B4F39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02343E-E0AE-C4C6-AC6B-7EB94BDAD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A8D92-8C72-1300-35D1-11CEC21E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999F5-8AB1-0459-37C9-221691FC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131FC-9EEB-DE9E-E865-0738A109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23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067B77-669D-81DF-B39E-094E2E7A6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707F14-F570-C588-E073-0F92E931B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5048B-38CF-39C9-4DA8-5D0B58F3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C9ECE6-22FF-B110-1F32-5AEF4902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F62ED8-F85E-EA0E-82DF-3CF1B3CB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77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F04C4F-65BC-574F-BE70-1F69FD52CB44}"/>
              </a:ext>
            </a:extLst>
          </p:cNvPr>
          <p:cNvSpPr/>
          <p:nvPr/>
        </p:nvSpPr>
        <p:spPr>
          <a:xfrm>
            <a:off x="0" y="3036788"/>
            <a:ext cx="12192000" cy="3828225"/>
          </a:xfrm>
          <a:prstGeom prst="rect">
            <a:avLst/>
          </a:prstGeom>
          <a:solidFill>
            <a:srgbClr val="263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F4FD1F8-1645-2B44-83C7-073D2CEA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630" y="494722"/>
            <a:ext cx="2067410" cy="72447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13126" y="2731167"/>
            <a:ext cx="365969" cy="1079899"/>
          </a:xfrm>
          <a:prstGeom prst="rect">
            <a:avLst/>
          </a:prstGeom>
          <a:solidFill>
            <a:srgbClr val="E4E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7747" y="3481343"/>
            <a:ext cx="9926053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4400" b="1" kern="1200" dirty="0">
                <a:solidFill>
                  <a:srgbClr val="0099CC"/>
                </a:solidFill>
                <a:latin typeface="FS Joey" panose="02000506040000020004" pitchFamily="50" charset="0"/>
                <a:ea typeface="Calibri" charset="0"/>
                <a:cs typeface="Calibri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1427163" y="5080000"/>
            <a:ext cx="5257800" cy="115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366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2" b="22263"/>
          <a:stretch/>
        </p:blipFill>
        <p:spPr>
          <a:xfrm>
            <a:off x="0" y="3036788"/>
            <a:ext cx="12192000" cy="379581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38905-8DD5-403F-B3BE-5AB589B68EA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9CD647-B07B-44AE-B592-2A4C9AA1F68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F04C4F-65BC-574F-BE70-1F69FD52CB44}"/>
              </a:ext>
            </a:extLst>
          </p:cNvPr>
          <p:cNvSpPr/>
          <p:nvPr/>
        </p:nvSpPr>
        <p:spPr>
          <a:xfrm>
            <a:off x="0" y="3036788"/>
            <a:ext cx="12192000" cy="3828225"/>
          </a:xfrm>
          <a:prstGeom prst="rect">
            <a:avLst/>
          </a:prstGeom>
          <a:solidFill>
            <a:srgbClr val="26339B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F4FD1F8-1645-2B44-83C7-073D2CEA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630" y="494722"/>
            <a:ext cx="2067410" cy="72447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13126" y="2731167"/>
            <a:ext cx="365969" cy="1079899"/>
          </a:xfrm>
          <a:prstGeom prst="rect">
            <a:avLst/>
          </a:prstGeom>
          <a:solidFill>
            <a:srgbClr val="E4E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7747" y="3481343"/>
            <a:ext cx="9926053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4400" b="1" kern="1200" dirty="0">
                <a:solidFill>
                  <a:schemeClr val="bg1"/>
                </a:solidFill>
                <a:latin typeface="FS Joey" panose="02000506040000020004" pitchFamily="50" charset="0"/>
                <a:ea typeface="Calibri" charset="0"/>
                <a:cs typeface="Calibri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1427163" y="5080000"/>
            <a:ext cx="5257800" cy="115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E4E82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2968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ardo 133">
            <a:extLst>
              <a:ext uri="{FF2B5EF4-FFF2-40B4-BE49-F238E27FC236}">
                <a16:creationId xmlns:a16="http://schemas.microsoft.com/office/drawing/2014/main" id="{231ACDEC-42AA-3340-A035-E54320C83123}"/>
              </a:ext>
            </a:extLst>
          </p:cNvPr>
          <p:cNvSpPr/>
          <p:nvPr/>
        </p:nvSpPr>
        <p:spPr>
          <a:xfrm>
            <a:off x="5362725" y="-7003"/>
            <a:ext cx="951876" cy="951876"/>
          </a:xfrm>
          <a:prstGeom prst="flowChartDelay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F958BB-82A3-7B4B-8EDC-241B8D0CECF9}"/>
              </a:ext>
            </a:extLst>
          </p:cNvPr>
          <p:cNvSpPr/>
          <p:nvPr/>
        </p:nvSpPr>
        <p:spPr>
          <a:xfrm>
            <a:off x="0" y="-8329"/>
            <a:ext cx="5838663" cy="95187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032" y="227323"/>
            <a:ext cx="6712268" cy="480571"/>
          </a:xfrm>
          <a:prstGeom prst="rect">
            <a:avLst/>
          </a:prstGeom>
        </p:spPr>
        <p:txBody>
          <a:bodyPr/>
          <a:lstStyle>
            <a:lvl1pPr>
              <a:defRPr lang="es-CO" sz="2800" b="1" kern="1200" dirty="0">
                <a:solidFill>
                  <a:schemeClr val="bg1"/>
                </a:solidFill>
                <a:latin typeface="FS Joey" panose="02000506040000020004" pitchFamily="50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69900" y="1295400"/>
            <a:ext cx="11303000" cy="50673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011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F04C4F-65BC-574F-BE70-1F69FD52CB44}"/>
              </a:ext>
            </a:extLst>
          </p:cNvPr>
          <p:cNvSpPr/>
          <p:nvPr/>
        </p:nvSpPr>
        <p:spPr>
          <a:xfrm>
            <a:off x="3072352" y="-9466"/>
            <a:ext cx="30747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6339B"/>
              </a:solidFill>
              <a:latin typeface="FS Joey" panose="0200050604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F04C4F-65BC-574F-BE70-1F69FD52CB44}"/>
              </a:ext>
            </a:extLst>
          </p:cNvPr>
          <p:cNvSpPr/>
          <p:nvPr/>
        </p:nvSpPr>
        <p:spPr>
          <a:xfrm>
            <a:off x="2" y="0"/>
            <a:ext cx="3074760" cy="6888673"/>
          </a:xfrm>
          <a:prstGeom prst="rect">
            <a:avLst/>
          </a:prstGeom>
          <a:solidFill>
            <a:srgbClr val="263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6339B"/>
              </a:solidFill>
              <a:latin typeface="FS Joey" panose="02000506040000020004" pitchFamily="50" charset="0"/>
            </a:endParaRPr>
          </a:p>
        </p:txBody>
      </p:sp>
      <p:sp>
        <p:nvSpPr>
          <p:cNvPr id="7" name="Triángulo isósceles 3"/>
          <p:cNvSpPr/>
          <p:nvPr/>
        </p:nvSpPr>
        <p:spPr>
          <a:xfrm rot="5400000">
            <a:off x="2477886" y="3308935"/>
            <a:ext cx="1264474" cy="267000"/>
          </a:xfrm>
          <a:prstGeom prst="triangle">
            <a:avLst>
              <a:gd name="adj" fmla="val 51304"/>
            </a:avLst>
          </a:prstGeom>
          <a:solidFill>
            <a:srgbClr val="263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FS Joey" panose="02000506040000020004" pitchFamily="50" charset="0"/>
            </a:endParaRPr>
          </a:p>
        </p:txBody>
      </p:sp>
      <p:sp>
        <p:nvSpPr>
          <p:cNvPr id="8" name="Triángulo isósceles 3"/>
          <p:cNvSpPr/>
          <p:nvPr/>
        </p:nvSpPr>
        <p:spPr>
          <a:xfrm rot="5400000">
            <a:off x="5433187" y="3339216"/>
            <a:ext cx="1264474" cy="267000"/>
          </a:xfrm>
          <a:prstGeom prst="triangle">
            <a:avLst>
              <a:gd name="adj" fmla="val 513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95000"/>
                </a:schemeClr>
              </a:solidFill>
              <a:latin typeface="FS Joey" panose="02000506040000020004" pitchFamily="50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4FD1F8-1645-2B44-83C7-073D2CEA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100" y="229190"/>
            <a:ext cx="1121801" cy="393110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369362" y="1806575"/>
            <a:ext cx="2438400" cy="289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E4E826"/>
                </a:solidFill>
              </a:defRPr>
            </a:lvl1pPr>
            <a:lvl2pPr>
              <a:defRPr>
                <a:solidFill>
                  <a:srgbClr val="E4E826"/>
                </a:solidFill>
              </a:defRPr>
            </a:lvl2pPr>
            <a:lvl3pPr>
              <a:defRPr>
                <a:solidFill>
                  <a:srgbClr val="E4E826"/>
                </a:solidFill>
              </a:defRPr>
            </a:lvl3pPr>
            <a:lvl4pPr>
              <a:defRPr>
                <a:solidFill>
                  <a:srgbClr val="E4E826"/>
                </a:solidFill>
              </a:defRPr>
            </a:lvl4pPr>
            <a:lvl5pPr>
              <a:defRPr>
                <a:solidFill>
                  <a:srgbClr val="E4E826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1"/>
          </p:nvPr>
        </p:nvSpPr>
        <p:spPr>
          <a:xfrm>
            <a:off x="3446010" y="1806575"/>
            <a:ext cx="2559050" cy="2713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6339B"/>
                </a:solidFill>
              </a:defRPr>
            </a:lvl1pPr>
            <a:lvl2pPr marL="457200" indent="0">
              <a:buNone/>
              <a:defRPr sz="2000" b="1">
                <a:solidFill>
                  <a:srgbClr val="26339B"/>
                </a:solidFill>
              </a:defRPr>
            </a:lvl2pPr>
            <a:lvl3pPr marL="914400" indent="0">
              <a:buNone/>
              <a:defRPr sz="2000" b="1">
                <a:solidFill>
                  <a:srgbClr val="26339B"/>
                </a:solidFill>
              </a:defRPr>
            </a:lvl3pPr>
            <a:lvl4pPr marL="1371600" indent="0">
              <a:buNone/>
              <a:defRPr sz="2000" b="1">
                <a:solidFill>
                  <a:srgbClr val="26339B"/>
                </a:solidFill>
              </a:defRPr>
            </a:lvl4pPr>
            <a:lvl5pPr marL="1828800" indent="0">
              <a:buNone/>
              <a:defRPr sz="2000" b="1">
                <a:solidFill>
                  <a:srgbClr val="26339B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6464300" y="977900"/>
            <a:ext cx="5105400" cy="50673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44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F04C4F-65BC-574F-BE70-1F69FD52CB44}"/>
              </a:ext>
            </a:extLst>
          </p:cNvPr>
          <p:cNvSpPr/>
          <p:nvPr/>
        </p:nvSpPr>
        <p:spPr>
          <a:xfrm>
            <a:off x="3958390" y="0"/>
            <a:ext cx="4138864" cy="6858000"/>
          </a:xfrm>
          <a:prstGeom prst="rect">
            <a:avLst/>
          </a:prstGeom>
          <a:solidFill>
            <a:srgbClr val="263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6339B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F04C4F-65BC-574F-BE70-1F69FD52CB44}"/>
              </a:ext>
            </a:extLst>
          </p:cNvPr>
          <p:cNvSpPr/>
          <p:nvPr/>
        </p:nvSpPr>
        <p:spPr>
          <a:xfrm>
            <a:off x="8097253" y="0"/>
            <a:ext cx="4094747" cy="6858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6339B"/>
              </a:solidFill>
            </a:endParaRPr>
          </a:p>
        </p:txBody>
      </p:sp>
      <p:sp>
        <p:nvSpPr>
          <p:cNvPr id="8" name="Triángulo isósceles 3"/>
          <p:cNvSpPr/>
          <p:nvPr/>
        </p:nvSpPr>
        <p:spPr>
          <a:xfrm rot="5400000">
            <a:off x="3427174" y="3345936"/>
            <a:ext cx="1264474" cy="267000"/>
          </a:xfrm>
          <a:prstGeom prst="triangle">
            <a:avLst>
              <a:gd name="adj" fmla="val 513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riángulo isósceles 3"/>
          <p:cNvSpPr/>
          <p:nvPr/>
        </p:nvSpPr>
        <p:spPr>
          <a:xfrm rot="5400000">
            <a:off x="7565332" y="3345936"/>
            <a:ext cx="1264474" cy="267000"/>
          </a:xfrm>
          <a:prstGeom prst="triangle">
            <a:avLst>
              <a:gd name="adj" fmla="val 51304"/>
            </a:avLst>
          </a:prstGeom>
          <a:solidFill>
            <a:srgbClr val="263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616770" y="727760"/>
            <a:ext cx="2798763" cy="954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5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4628440" y="727760"/>
            <a:ext cx="2798763" cy="954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2"/>
          </p:nvPr>
        </p:nvSpPr>
        <p:spPr>
          <a:xfrm>
            <a:off x="8884470" y="727760"/>
            <a:ext cx="2798763" cy="954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3"/>
          </p:nvPr>
        </p:nvSpPr>
        <p:spPr>
          <a:xfrm>
            <a:off x="617538" y="1943100"/>
            <a:ext cx="2798762" cy="27559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4"/>
          </p:nvPr>
        </p:nvSpPr>
        <p:spPr>
          <a:xfrm>
            <a:off x="4628440" y="1943100"/>
            <a:ext cx="2798762" cy="27559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5"/>
          </p:nvPr>
        </p:nvSpPr>
        <p:spPr>
          <a:xfrm>
            <a:off x="8884470" y="1943100"/>
            <a:ext cx="2798762" cy="27559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899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ardo 133">
            <a:extLst>
              <a:ext uri="{FF2B5EF4-FFF2-40B4-BE49-F238E27FC236}">
                <a16:creationId xmlns:a16="http://schemas.microsoft.com/office/drawing/2014/main" id="{231ACDEC-42AA-3340-A035-E54320C83123}"/>
              </a:ext>
            </a:extLst>
          </p:cNvPr>
          <p:cNvSpPr/>
          <p:nvPr/>
        </p:nvSpPr>
        <p:spPr>
          <a:xfrm>
            <a:off x="5362725" y="-7003"/>
            <a:ext cx="951876" cy="951876"/>
          </a:xfrm>
          <a:prstGeom prst="flowChartDelay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F958BB-82A3-7B4B-8EDC-241B8D0CECF9}"/>
              </a:ext>
            </a:extLst>
          </p:cNvPr>
          <p:cNvSpPr/>
          <p:nvPr/>
        </p:nvSpPr>
        <p:spPr>
          <a:xfrm>
            <a:off x="0" y="-8329"/>
            <a:ext cx="5838663" cy="95187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032" y="227323"/>
            <a:ext cx="6712268" cy="480571"/>
          </a:xfrm>
          <a:prstGeom prst="rect">
            <a:avLst/>
          </a:prstGeom>
        </p:spPr>
        <p:txBody>
          <a:bodyPr/>
          <a:lstStyle>
            <a:lvl1pPr>
              <a:defRPr lang="es-CO" sz="2800" b="1" kern="1200" dirty="0">
                <a:solidFill>
                  <a:schemeClr val="bg1"/>
                </a:solidFill>
                <a:latin typeface="FS Joey" panose="02000506040000020004" pitchFamily="50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3" y="2346068"/>
            <a:ext cx="12192001" cy="3976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84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ardo 133">
            <a:extLst>
              <a:ext uri="{FF2B5EF4-FFF2-40B4-BE49-F238E27FC236}">
                <a16:creationId xmlns:a16="http://schemas.microsoft.com/office/drawing/2014/main" id="{231ACDEC-42AA-3340-A035-E54320C83123}"/>
              </a:ext>
            </a:extLst>
          </p:cNvPr>
          <p:cNvSpPr/>
          <p:nvPr/>
        </p:nvSpPr>
        <p:spPr>
          <a:xfrm>
            <a:off x="5362725" y="-7003"/>
            <a:ext cx="951876" cy="951876"/>
          </a:xfrm>
          <a:prstGeom prst="flowChartDelay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F958BB-82A3-7B4B-8EDC-241B8D0CECF9}"/>
              </a:ext>
            </a:extLst>
          </p:cNvPr>
          <p:cNvSpPr/>
          <p:nvPr/>
        </p:nvSpPr>
        <p:spPr>
          <a:xfrm>
            <a:off x="0" y="-8329"/>
            <a:ext cx="5838663" cy="95187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032" y="227323"/>
            <a:ext cx="6712268" cy="480571"/>
          </a:xfrm>
          <a:prstGeom prst="rect">
            <a:avLst/>
          </a:prstGeom>
        </p:spPr>
        <p:txBody>
          <a:bodyPr/>
          <a:lstStyle>
            <a:lvl1pPr>
              <a:defRPr lang="es-CO" sz="2800" b="1" kern="1200" dirty="0">
                <a:solidFill>
                  <a:schemeClr val="bg1"/>
                </a:solidFill>
                <a:latin typeface="FS Joey" panose="02000506040000020004" pitchFamily="50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2532577"/>
            <a:ext cx="12192001" cy="39769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83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ardo 133">
            <a:extLst>
              <a:ext uri="{FF2B5EF4-FFF2-40B4-BE49-F238E27FC236}">
                <a16:creationId xmlns:a16="http://schemas.microsoft.com/office/drawing/2014/main" id="{231ACDEC-42AA-3340-A035-E54320C83123}"/>
              </a:ext>
            </a:extLst>
          </p:cNvPr>
          <p:cNvSpPr/>
          <p:nvPr/>
        </p:nvSpPr>
        <p:spPr>
          <a:xfrm>
            <a:off x="5362725" y="-7003"/>
            <a:ext cx="951876" cy="951876"/>
          </a:xfrm>
          <a:prstGeom prst="flowChartDelay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F958BB-82A3-7B4B-8EDC-241B8D0CECF9}"/>
              </a:ext>
            </a:extLst>
          </p:cNvPr>
          <p:cNvSpPr/>
          <p:nvPr/>
        </p:nvSpPr>
        <p:spPr>
          <a:xfrm>
            <a:off x="0" y="-8329"/>
            <a:ext cx="5838663" cy="95187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032" y="227323"/>
            <a:ext cx="6712268" cy="480571"/>
          </a:xfrm>
          <a:prstGeom prst="rect">
            <a:avLst/>
          </a:prstGeom>
        </p:spPr>
        <p:txBody>
          <a:bodyPr/>
          <a:lstStyle>
            <a:lvl1pPr>
              <a:defRPr lang="es-CO" sz="2800" b="1" kern="1200" dirty="0">
                <a:solidFill>
                  <a:schemeClr val="bg1"/>
                </a:solidFill>
                <a:latin typeface="FS Joey" panose="02000506040000020004" pitchFamily="50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21" y="2566028"/>
            <a:ext cx="12232421" cy="40152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61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36E29-42A6-CD81-3524-97389F43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34427E-D8DC-C83A-7349-5C458A35F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7F261-4504-57E5-6B07-E1C15377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58E98-0E06-9A03-2EAC-79E42AFD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DE695E-3C09-8414-BDC3-28BD3041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504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5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ardo 133">
            <a:extLst>
              <a:ext uri="{FF2B5EF4-FFF2-40B4-BE49-F238E27FC236}">
                <a16:creationId xmlns:a16="http://schemas.microsoft.com/office/drawing/2014/main" id="{231ACDEC-42AA-3340-A035-E54320C83123}"/>
              </a:ext>
            </a:extLst>
          </p:cNvPr>
          <p:cNvSpPr/>
          <p:nvPr/>
        </p:nvSpPr>
        <p:spPr>
          <a:xfrm>
            <a:off x="8089900" y="-8329"/>
            <a:ext cx="951876" cy="951876"/>
          </a:xfrm>
          <a:prstGeom prst="flowChartDelay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F958BB-82A3-7B4B-8EDC-241B8D0CECF9}"/>
              </a:ext>
            </a:extLst>
          </p:cNvPr>
          <p:cNvSpPr/>
          <p:nvPr/>
        </p:nvSpPr>
        <p:spPr>
          <a:xfrm>
            <a:off x="-1" y="-8329"/>
            <a:ext cx="8089901" cy="95187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932" y="223354"/>
            <a:ext cx="6712268" cy="480571"/>
          </a:xfrm>
          <a:prstGeom prst="rect">
            <a:avLst/>
          </a:prstGeom>
        </p:spPr>
        <p:txBody>
          <a:bodyPr/>
          <a:lstStyle>
            <a:lvl1pPr>
              <a:defRPr lang="es-CO" sz="2800" b="1" kern="1200" dirty="0">
                <a:solidFill>
                  <a:schemeClr val="bg1"/>
                </a:solidFill>
                <a:latin typeface="FS Joey" panose="02000506040000020004" pitchFamily="50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88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ardo 133">
            <a:extLst>
              <a:ext uri="{FF2B5EF4-FFF2-40B4-BE49-F238E27FC236}">
                <a16:creationId xmlns:a16="http://schemas.microsoft.com/office/drawing/2014/main" id="{231ACDEC-42AA-3340-A035-E54320C83123}"/>
              </a:ext>
            </a:extLst>
          </p:cNvPr>
          <p:cNvSpPr/>
          <p:nvPr/>
        </p:nvSpPr>
        <p:spPr>
          <a:xfrm>
            <a:off x="5362725" y="-7003"/>
            <a:ext cx="951876" cy="951876"/>
          </a:xfrm>
          <a:prstGeom prst="flowChartDelay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F958BB-82A3-7B4B-8EDC-241B8D0CECF9}"/>
              </a:ext>
            </a:extLst>
          </p:cNvPr>
          <p:cNvSpPr/>
          <p:nvPr/>
        </p:nvSpPr>
        <p:spPr>
          <a:xfrm>
            <a:off x="0" y="-8329"/>
            <a:ext cx="5838663" cy="95187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FS Joey" panose="02000506040000020004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932" y="223354"/>
            <a:ext cx="6712268" cy="480571"/>
          </a:xfrm>
          <a:prstGeom prst="rect">
            <a:avLst/>
          </a:prstGeom>
        </p:spPr>
        <p:txBody>
          <a:bodyPr/>
          <a:lstStyle>
            <a:lvl1pPr>
              <a:defRPr lang="es-CO" sz="2800" b="1" kern="1200" dirty="0">
                <a:solidFill>
                  <a:schemeClr val="bg1"/>
                </a:solidFill>
                <a:latin typeface="FS Joey" panose="02000506040000020004" pitchFamily="50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26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04F1F-8357-5648-8AB9-B8C9C03759B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Joe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25/04/2023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F43E4-11CF-E247-98C3-900FF2FCAAC1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Joe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Joe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14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Porta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12280900" cy="6907239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 flipV="1">
            <a:off x="624050" y="3617913"/>
            <a:ext cx="5252818" cy="2519362"/>
          </a:xfrm>
          <a:prstGeom prst="round1Rect">
            <a:avLst>
              <a:gd name="adj" fmla="val 24673"/>
            </a:avLst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670">
              <a:defRPr/>
            </a:pPr>
            <a:endParaRPr lang="en-US" sz="1799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56565" y="3841206"/>
            <a:ext cx="4257523" cy="151138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199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de la </a:t>
            </a:r>
            <a:r>
              <a:rPr lang="en-US" err="1"/>
              <a:t>presentación</a:t>
            </a:r>
            <a:r>
              <a:rPr lang="en-US"/>
              <a:t/>
            </a:r>
            <a:br>
              <a:rPr lang="en-US"/>
            </a:br>
            <a:r>
              <a:rPr lang="en-US"/>
              <a:t>28 – 44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566" y="5432398"/>
            <a:ext cx="4257524" cy="3781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bg1">
                    <a:lumMod val="85000"/>
                  </a:schemeClr>
                </a:solidFill>
              </a:defRPr>
            </a:lvl1pPr>
            <a:lvl2pPr marL="60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2E43CC80-348B-4AF7-BFF1-DCFA708D8443}" type="datetime4">
              <a:rPr lang="es-CO" smtClean="0"/>
              <a:pPr/>
              <a:t>11 de marzo de 2020</a:t>
            </a:fld>
            <a:endParaRPr lang="en-US"/>
          </a:p>
        </p:txBody>
      </p:sp>
      <p:pic>
        <p:nvPicPr>
          <p:cNvPr id="9" name="Picture 8" descr="logo subholding segur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53" y="573088"/>
            <a:ext cx="205488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2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9BCCC-20D5-2CB4-2952-1049EB7C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A76E7-FC71-70D5-2A00-0B992A5F4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7C035C-7E9E-4FAA-925F-1D8ABEA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42055-A301-3D55-60A4-44C09508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666919-9691-E0A4-F070-BD185820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28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CF1F6-6AF7-57C8-76DF-C9FFE894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1E61E-BC1F-D3CB-0010-200CCB488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13D472-0EDA-15AC-6133-24486CC1E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FB4D24-A6C8-8190-EAA5-4763FF9C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8FB304-1B4F-1FE5-6DAC-9EBEA624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B8DB2D-49F8-9B80-9B23-E022395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72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289D-6BF0-CD59-8D45-DFF5F3B3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3396E1-0C8C-DB88-6EB1-A36CA6A54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99AFE2-A1B9-7448-86E4-7544C2660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82E169-5648-E62E-D1B1-E56005440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D89B2B-E6C1-C315-7D4A-0AC12DB0D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876EEA-ACE4-08E4-9471-28F152F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E33EFA-4235-24E5-8392-77A8AA95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DBD5E1-6630-F2B5-3059-76E8FBA1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63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07E21-82B0-BA9E-DA98-5459E4E0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691AE2-6E78-4090-DF35-9C6F65A0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127CED-DA36-6F8C-9851-5B1854EC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2AD1B-B786-53BC-B53A-AD34252B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1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B7E98F-8E59-99BD-62E2-E9D86B62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49A0C8-8509-473E-7ECA-B7F8889C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C17AA6-32A2-D1C1-847B-13268C34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92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A99CB-F3A1-7B79-3C5E-36C191A1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03E40-14CE-85A5-396F-BEBE5A8C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AB6495-29E7-24FB-930E-66B11C585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38542A-D4F3-B3A5-BD14-A530700C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F48EC8-8134-7F8B-3F29-48A2652F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CE4D3-C19A-3187-6420-58069AE3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96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C5F19-C1FA-0FB9-2E94-1043AAC8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2F51E7-A6B7-0832-4912-0C43EEF22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E0A082-459A-C528-328C-68DDB3011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061241-4A23-91BF-2A1F-8E0497E3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F776DC-ABA2-177A-3887-778F051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F4B8AF-D185-CCE4-6737-87FA8973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68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E0A76F-DB87-2850-AD00-541420F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30181A-8C33-7B69-DF13-C14F936C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40694-C2CC-3C7E-082C-28ADC9D08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2B3B-091F-40D3-85A3-F7AC022D80C5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F9EB3-2A66-093A-BF55-A3E3D527F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AAB042-AD1F-F679-B385-D2082B439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4929-A888-41AF-9173-38419112B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63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7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Th4z7Gyf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7A75BD6-5F78-735B-3CAF-84F7E315420A}"/>
              </a:ext>
            </a:extLst>
          </p:cNvPr>
          <p:cNvSpPr/>
          <p:nvPr/>
        </p:nvSpPr>
        <p:spPr>
          <a:xfrm>
            <a:off x="412153" y="1579418"/>
            <a:ext cx="7060065" cy="4215355"/>
          </a:xfrm>
          <a:prstGeom prst="roundRect">
            <a:avLst>
              <a:gd name="adj" fmla="val 3673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 dirty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  <a:p>
            <a:pPr algn="ctr"/>
            <a:endParaRPr lang="es-CO" sz="2400" dirty="0"/>
          </a:p>
          <a:p>
            <a:pPr algn="ctr"/>
            <a:r>
              <a:rPr lang="es-CO" sz="2400" dirty="0"/>
              <a:t>Palos o zanahorias ¿las únicas alternativas de cambio?</a:t>
            </a:r>
          </a:p>
          <a:p>
            <a:pPr algn="ctr"/>
            <a:r>
              <a:rPr lang="es-CO" sz="2400" dirty="0"/>
              <a:t>Dra. María Seguí-Gómez</a:t>
            </a:r>
          </a:p>
          <a:p>
            <a:pPr algn="ctr"/>
            <a:r>
              <a:rPr lang="es-CO" sz="2400" dirty="0"/>
              <a:t>25 abril 2023</a:t>
            </a:r>
          </a:p>
        </p:txBody>
      </p:sp>
      <p:pic>
        <p:nvPicPr>
          <p:cNvPr id="5" name="Imagen 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28D6C28E-4B41-78D5-84FA-961A7870C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r="14042"/>
          <a:stretch/>
        </p:blipFill>
        <p:spPr>
          <a:xfrm>
            <a:off x="2957513" y="2222014"/>
            <a:ext cx="195738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4E643-B63E-CDCE-545E-075A5D49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AF0A8D-F013-0EFC-F346-4300257F1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3759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Uso</a:t>
            </a:r>
            <a:r>
              <a:rPr lang="en-US" dirty="0"/>
              <a:t> población general observacional</a:t>
            </a:r>
            <a:r>
              <a:rPr lang="en-US" baseline="30000" dirty="0"/>
              <a:t>1</a:t>
            </a:r>
            <a:r>
              <a:rPr lang="en-US" dirty="0"/>
              <a:t>: 99% </a:t>
            </a:r>
            <a:r>
              <a:rPr lang="en-US" dirty="0" err="1"/>
              <a:t>conductores</a:t>
            </a:r>
            <a:r>
              <a:rPr lang="en-US" dirty="0"/>
              <a:t>, 93% </a:t>
            </a:r>
            <a:r>
              <a:rPr lang="en-US" dirty="0" err="1"/>
              <a:t>pasajeros</a:t>
            </a:r>
            <a:endParaRPr lang="en-US" dirty="0"/>
          </a:p>
          <a:p>
            <a:r>
              <a:rPr lang="en-US" dirty="0" err="1"/>
              <a:t>Uso</a:t>
            </a:r>
            <a:r>
              <a:rPr lang="en-US" dirty="0"/>
              <a:t> autoreferido</a:t>
            </a:r>
            <a:r>
              <a:rPr lang="en-US" baseline="30000" dirty="0"/>
              <a:t>2</a:t>
            </a:r>
            <a:r>
              <a:rPr lang="en-US" dirty="0"/>
              <a:t>: 73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 err="1"/>
              <a:t>Uso</a:t>
            </a:r>
            <a:r>
              <a:rPr lang="en-US" dirty="0"/>
              <a:t> entre personas fallecidas</a:t>
            </a:r>
            <a:r>
              <a:rPr lang="en-US" baseline="30000" dirty="0"/>
              <a:t>3</a:t>
            </a:r>
            <a:r>
              <a:rPr lang="en-US" dirty="0"/>
              <a:t> 98% v </a:t>
            </a:r>
            <a:r>
              <a:rPr lang="en-US" dirty="0" err="1"/>
              <a:t>interurbana</a:t>
            </a:r>
            <a:r>
              <a:rPr lang="en-US" dirty="0"/>
              <a:t>; 93%  v. </a:t>
            </a:r>
            <a:r>
              <a:rPr lang="en-US" dirty="0" err="1"/>
              <a:t>urbana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Dificultades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vigilancia</a:t>
            </a:r>
            <a:endParaRPr lang="en-US" dirty="0"/>
          </a:p>
          <a:p>
            <a:pPr lvl="1"/>
            <a:r>
              <a:rPr lang="en-US" dirty="0" err="1"/>
              <a:t>Pocas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D75684-277B-8208-FFC1-09E10D95B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caso</a:t>
            </a:r>
            <a:r>
              <a:rPr lang="en-US" dirty="0"/>
              <a:t> de Barcelona </a:t>
            </a:r>
            <a:r>
              <a:rPr lang="en-US" dirty="0" err="1"/>
              <a:t>en</a:t>
            </a:r>
            <a:r>
              <a:rPr lang="en-US" dirty="0"/>
              <a:t> 1992</a:t>
            </a:r>
          </a:p>
        </p:txBody>
      </p:sp>
      <p:pic>
        <p:nvPicPr>
          <p:cNvPr id="10" name="Marcador de contenido 9" descr="Gráfico, Gráfico radial&#10;&#10;Descripción generada automáticamente">
            <a:extLst>
              <a:ext uri="{FF2B5EF4-FFF2-40B4-BE49-F238E27FC236}">
                <a16:creationId xmlns:a16="http://schemas.microsoft.com/office/drawing/2014/main" id="{A85E3BF0-1108-977F-AE3C-89965C4B65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473"/>
            <a:ext cx="5183188" cy="2279792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977D10-119E-33D1-1C35-639380AAFD4E}"/>
              </a:ext>
            </a:extLst>
          </p:cNvPr>
          <p:cNvSpPr txBox="1"/>
          <p:nvPr/>
        </p:nvSpPr>
        <p:spPr>
          <a:xfrm>
            <a:off x="-49444" y="6343613"/>
            <a:ext cx="60950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Fuentes:  (1) WHO GSRRS 20218; (2) ESRA 2 </a:t>
            </a:r>
            <a:r>
              <a:rPr lang="es-ES" sz="1100" dirty="0" err="1"/>
              <a:t>thematic</a:t>
            </a:r>
            <a:r>
              <a:rPr lang="es-ES" sz="1100" dirty="0"/>
              <a:t> </a:t>
            </a:r>
            <a:r>
              <a:rPr lang="es-ES" sz="1100" dirty="0" err="1"/>
              <a:t>report</a:t>
            </a:r>
            <a:r>
              <a:rPr lang="es-ES" sz="1100" dirty="0"/>
              <a:t> No. 12, 2018:, Principales cifras 2021, DGT España </a:t>
            </a:r>
            <a:endParaRPr lang="en-US" sz="11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D64FE6-3BAB-F343-FEF5-E353E462949E}"/>
              </a:ext>
            </a:extLst>
          </p:cNvPr>
          <p:cNvSpPr txBox="1"/>
          <p:nvPr/>
        </p:nvSpPr>
        <p:spPr>
          <a:xfrm>
            <a:off x="6148930" y="6400477"/>
            <a:ext cx="60950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Fuente:  Ferrando, Plasencia, Oros et al. http://dx.doi.org/10.1136/ip.6.3.184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14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B21B8-E4F8-D9A9-E664-6E70F3F7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Velocidad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C6AFC7-A368-200E-8462-A5B2B2EC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Impacto de velocidad ya definido en la 2ª ley de Newton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Control de la </a:t>
            </a:r>
            <a:r>
              <a:rPr lang="es-ES" dirty="0" smtClean="0"/>
              <a:t>velocidad </a:t>
            </a:r>
            <a:r>
              <a:rPr lang="es-ES" dirty="0"/>
              <a:t>mas extendido basado en el modelo de que el conductor corre porque quiere y dejará de correr si le castigamos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42B14B-8916-7F88-1D1E-A54AE7CF7F47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  <p:pic>
        <p:nvPicPr>
          <p:cNvPr id="16" name="Imagen 15" descr="Escala de tiempo&#10;&#10;Descripción generada automáticamente">
            <a:extLst>
              <a:ext uri="{FF2B5EF4-FFF2-40B4-BE49-F238E27FC236}">
                <a16:creationId xmlns:a16="http://schemas.microsoft.com/office/drawing/2014/main" id="{62241F7C-B81A-91D1-0484-2A074F48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80" y="2272202"/>
            <a:ext cx="3548557" cy="2791158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E1A0481-5E1D-6466-65F2-E2D5A7EF5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 b="10278"/>
          <a:stretch/>
        </p:blipFill>
        <p:spPr>
          <a:xfrm>
            <a:off x="9955465" y="41889"/>
            <a:ext cx="2143125" cy="16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370C5-21DC-C5DA-07C8-2FBDD140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Algunos efectos negativos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2B166-E4F0-59F0-64B1-268AF50A7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Paradoja de las persecuciones policiales a alta velocidad para parar al infractor</a:t>
            </a:r>
          </a:p>
          <a:p>
            <a:r>
              <a:rPr lang="es-ES" dirty="0"/>
              <a:t>Impresión “recaudatoria” agravada cuando se cubren de radares zonas con criterios poco claros</a:t>
            </a:r>
          </a:p>
          <a:p>
            <a:r>
              <a:rPr lang="es-ES" dirty="0"/>
              <a:t>El control actúa por la percepción de ser detectado </a:t>
            </a:r>
          </a:p>
          <a:p>
            <a:pPr lvl="1"/>
            <a:r>
              <a:rPr lang="es-ES" dirty="0"/>
              <a:t>Evidencia en tiempos de restricciones por COVID 19</a:t>
            </a:r>
            <a:endParaRPr lang="en-US" dirty="0"/>
          </a:p>
          <a:p>
            <a:r>
              <a:rPr lang="es-ES" dirty="0"/>
              <a:t>Impacto sobre el cambio de comportamiento cuestionable en vista del volumen de sanciones que se siguen emitiendo…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3295F9-09AA-8A9A-29C2-0118565FA0DD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DA0C2B6-74A2-46F6-FEA6-4A6A0747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913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8">
            <a:extLst>
              <a:ext uri="{FF2B5EF4-FFF2-40B4-BE49-F238E27FC236}">
                <a16:creationId xmlns:a16="http://schemas.microsoft.com/office/drawing/2014/main" id="{62CE63F8-E937-BD26-5EA5-112D9EA6FBC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BD53AB5-FFE4-F257-F2B6-959C667ABC76}"/>
              </a:ext>
            </a:extLst>
          </p:cNvPr>
          <p:cNvSpPr txBox="1"/>
          <p:nvPr/>
        </p:nvSpPr>
        <p:spPr>
          <a:xfrm>
            <a:off x="6544708" y="6259123"/>
            <a:ext cx="55724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Fuente: Anuario Estadístico 2021, DGT, España  (Datos parciales puesto que solo contienen información de vías interurbanas en el Estado Español salvo Cataluña y País Vasco)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74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6E2C0-45D6-C73A-2624-5946CEFC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Alcohol y conducción</a:t>
            </a:r>
            <a:br>
              <a:rPr lang="es-ES" dirty="0"/>
            </a:br>
            <a:endParaRPr lang="en-US" dirty="0"/>
          </a:p>
        </p:txBody>
      </p:sp>
      <p:pic>
        <p:nvPicPr>
          <p:cNvPr id="11" name="Marcador de contenido 10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4213C488-5FEE-8FBC-32BA-D4C151CCEF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61" y="1089611"/>
            <a:ext cx="3852461" cy="5277069"/>
          </a:xfr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387D5A3-FA0C-A054-ED9B-25ECA751CF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España</a:t>
            </a:r>
            <a:r>
              <a:rPr lang="en-US" dirty="0"/>
              <a:t>…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 de </a:t>
            </a:r>
            <a:r>
              <a:rPr lang="en-US" dirty="0" err="1"/>
              <a:t>cambios</a:t>
            </a:r>
            <a:r>
              <a:rPr lang="en-US" dirty="0"/>
              <a:t>…. </a:t>
            </a:r>
            <a:r>
              <a:rPr lang="en-US" dirty="0" err="1"/>
              <a:t>Ningún</a:t>
            </a:r>
            <a:r>
              <a:rPr lang="en-US" dirty="0"/>
              <a:t> </a:t>
            </a:r>
            <a:r>
              <a:rPr lang="en-US" dirty="0" err="1"/>
              <a:t>límite</a:t>
            </a:r>
            <a:r>
              <a:rPr lang="en-US" dirty="0"/>
              <a:t>, 1 g/l, </a:t>
            </a:r>
            <a:r>
              <a:rPr lang="en-US" dirty="0" err="1"/>
              <a:t>primeros</a:t>
            </a:r>
            <a:r>
              <a:rPr lang="en-US" dirty="0"/>
              <a:t>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70, 0.8 g/l (1983), 0.5 (1989) g/l…. 0 g/l (para </a:t>
            </a:r>
            <a:r>
              <a:rPr lang="en-US" dirty="0" err="1"/>
              <a:t>noveles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2022)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348C03-3280-E4E6-3136-C53AD4680C58}"/>
              </a:ext>
            </a:extLst>
          </p:cNvPr>
          <p:cNvSpPr txBox="1"/>
          <p:nvPr/>
        </p:nvSpPr>
        <p:spPr>
          <a:xfrm>
            <a:off x="89317" y="6366680"/>
            <a:ext cx="55724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Fuente: DGT, 1985; relanzamiento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10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1ED6A-F026-F452-9D09-B2296AAD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Pero pese a percepción, tampoco este “palo” funciona a la perfección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A12BDB-D439-349B-CE4E-566133C84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Conductores que refieren conducir tras haber bebido (al menos 1 vez en últimos 30 días)</a:t>
            </a:r>
            <a:endParaRPr lang="en-U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701672D-01FE-1C77-807A-9CC4456CA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41963" y="2290215"/>
            <a:ext cx="1570182" cy="4202660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258DC13-9B8A-6F81-4F7E-54848A02D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63D6B3-8BB6-D6AA-B775-3E6DC7403874}"/>
              </a:ext>
            </a:extLst>
          </p:cNvPr>
          <p:cNvSpPr txBox="1"/>
          <p:nvPr/>
        </p:nvSpPr>
        <p:spPr>
          <a:xfrm>
            <a:off x="471056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(Fuente:  ESRA 2 Colombia country </a:t>
            </a:r>
            <a:r>
              <a:rPr lang="es-ES" sz="1000" dirty="0" err="1"/>
              <a:t>fact</a:t>
            </a:r>
            <a:r>
              <a:rPr lang="es-ES" sz="1000" dirty="0"/>
              <a:t> </a:t>
            </a:r>
            <a:r>
              <a:rPr lang="es-ES" sz="1000" dirty="0" err="1"/>
              <a:t>sheet</a:t>
            </a:r>
            <a:r>
              <a:rPr lang="es-ES" sz="1000" dirty="0"/>
              <a:t> 2020 &amp; ESRA </a:t>
            </a:r>
            <a:r>
              <a:rPr lang="es-ES" sz="1000" dirty="0" err="1"/>
              <a:t>thematic</a:t>
            </a:r>
            <a:r>
              <a:rPr lang="es-ES" sz="1000" dirty="0"/>
              <a:t> </a:t>
            </a:r>
            <a:r>
              <a:rPr lang="es-ES" sz="1000" dirty="0" err="1"/>
              <a:t>report</a:t>
            </a:r>
            <a:r>
              <a:rPr lang="es-ES" sz="1000" dirty="0"/>
              <a:t> </a:t>
            </a:r>
            <a:r>
              <a:rPr lang="es-ES" sz="1000" dirty="0" err="1"/>
              <a:t>Nr</a:t>
            </a:r>
            <a:r>
              <a:rPr lang="es-ES" sz="1000" dirty="0"/>
              <a:t>. 5, 2019)</a:t>
            </a:r>
            <a:endParaRPr lang="en-US" sz="1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93D69DE-B9BB-6C49-562D-569AAA3BA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28" y="3555639"/>
            <a:ext cx="2248760" cy="163007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061500-B56B-B34A-34F2-1C12A4685F8D}"/>
              </a:ext>
            </a:extLst>
          </p:cNvPr>
          <p:cNvSpPr txBox="1"/>
          <p:nvPr/>
        </p:nvSpPr>
        <p:spPr>
          <a:xfrm>
            <a:off x="757528" y="3329633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Colombia</a:t>
            </a:r>
            <a:endParaRPr lang="en-US" dirty="0"/>
          </a:p>
        </p:txBody>
      </p:sp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8B364B4D-F774-3DD8-932B-DCFD476E66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675104" y="2505075"/>
            <a:ext cx="5680284" cy="3608571"/>
          </a:xfrm>
        </p:spPr>
      </p:pic>
      <p:cxnSp>
        <p:nvCxnSpPr>
          <p:cNvPr id="7" name="Conector curvado 6"/>
          <p:cNvCxnSpPr/>
          <p:nvPr/>
        </p:nvCxnSpPr>
        <p:spPr>
          <a:xfrm>
            <a:off x="1155469" y="411685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7857706" y="3698965"/>
            <a:ext cx="1070164" cy="2250541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13ACA-012A-A084-FEC2-02660CC0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Claves para que </a:t>
            </a:r>
            <a:r>
              <a:rPr lang="en-US" dirty="0" err="1"/>
              <a:t>los</a:t>
            </a:r>
            <a:r>
              <a:rPr lang="en-US" dirty="0"/>
              <a:t> “palos” </a:t>
            </a:r>
            <a:r>
              <a:rPr lang="en-US" dirty="0" err="1"/>
              <a:t>funcionen</a:t>
            </a:r>
            <a:endParaRPr lang="en-U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030216F-8371-EE4F-9A41-3A9979F59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Incontestabilidad conceptual</a:t>
            </a:r>
          </a:p>
          <a:p>
            <a:r>
              <a:rPr lang="es-ES" dirty="0"/>
              <a:t>Puntos de corte claros y objetivos</a:t>
            </a:r>
          </a:p>
          <a:p>
            <a:r>
              <a:rPr lang="es-ES" dirty="0"/>
              <a:t>Elementos medición portátiles y válidos que tienen carácter legal de evidencia</a:t>
            </a:r>
          </a:p>
          <a:p>
            <a:r>
              <a:rPr lang="es-ES" dirty="0"/>
              <a:t>Vigilancia a todos los usuarios. Sin excepciones.</a:t>
            </a:r>
          </a:p>
          <a:p>
            <a:r>
              <a:rPr lang="es-ES" dirty="0"/>
              <a:t>Puntos de medición relativamente fáciles de montar/desmontar</a:t>
            </a:r>
          </a:p>
          <a:p>
            <a:r>
              <a:rPr lang="es-ES" dirty="0"/>
              <a:t>Frecuencia de controles (percepción de la vigilancia)</a:t>
            </a:r>
          </a:p>
          <a:p>
            <a:r>
              <a:rPr lang="es-ES" dirty="0"/>
              <a:t>Inmediatez y proporcionalidad de la sanción</a:t>
            </a:r>
          </a:p>
          <a:p>
            <a:r>
              <a:rPr lang="es-ES" dirty="0"/>
              <a:t>Medidas sociales (p. ejemplo afeo la conducción tras ingerir, pero no la ingesta): conductor designado, servicios gratuitos recogida, conductores profesionales…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57CC2-52FA-7918-A664-BC09571E8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fórmulas de zanahoria “rápidas”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F6721F-8883-9F47-16F4-F213B9CDDB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Premios entre conductores con conducción menos agresiva 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A63096-B3CD-8B7D-F99A-3700FE53F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Cambio de </a:t>
            </a:r>
            <a:r>
              <a:rPr lang="en-US" dirty="0" err="1"/>
              <a:t>comportamiento</a:t>
            </a:r>
            <a:r>
              <a:rPr lang="en-US" dirty="0"/>
              <a:t> </a:t>
            </a:r>
            <a:r>
              <a:rPr lang="en-US" dirty="0" err="1"/>
              <a:t>asociado</a:t>
            </a:r>
            <a:r>
              <a:rPr lang="en-US" dirty="0"/>
              <a:t> a la </a:t>
            </a:r>
            <a:r>
              <a:rPr lang="en-US" dirty="0" err="1"/>
              <a:t>existencia</a:t>
            </a:r>
            <a:r>
              <a:rPr lang="en-US" dirty="0"/>
              <a:t> de </a:t>
            </a:r>
            <a:r>
              <a:rPr lang="en-US" dirty="0" err="1"/>
              <a:t>prebendas</a:t>
            </a:r>
            <a:r>
              <a:rPr lang="en-US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6A6B19-B523-1F1B-9F74-15E31445F28C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14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2BB33-3152-F206-8B45-A57095AD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cambio silencioso –El sistema seguro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CEFC4-F502-D2B9-0A8E-BFA43736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Evolución en cantidad y calidad de vías transporte</a:t>
            </a:r>
          </a:p>
          <a:p>
            <a:r>
              <a:rPr lang="es-ES" dirty="0"/>
              <a:t>Evolución en el diseño urbano</a:t>
            </a:r>
          </a:p>
          <a:p>
            <a:r>
              <a:rPr lang="es-ES" dirty="0"/>
              <a:t>Evolución en la selección rutas</a:t>
            </a:r>
          </a:p>
          <a:p>
            <a:r>
              <a:rPr lang="es-ES" dirty="0"/>
              <a:t>Evolución en seguridad vehicular</a:t>
            </a:r>
          </a:p>
          <a:p>
            <a:r>
              <a:rPr lang="es-ES" dirty="0"/>
              <a:t>Evolución en alternativas disponibles de transporte</a:t>
            </a:r>
          </a:p>
          <a:p>
            <a:r>
              <a:rPr lang="es-ES" dirty="0"/>
              <a:t>Evolución en la asunción de responsabilidades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C422CD-1366-D11D-CE8D-D975D7D0308C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  <p:pic>
        <p:nvPicPr>
          <p:cNvPr id="6" name="Imagen 5" descr="Imagen que contiene tabla, hombre, joven, tienda&#10;&#10;Descripción generada automáticamente">
            <a:extLst>
              <a:ext uri="{FF2B5EF4-FFF2-40B4-BE49-F238E27FC236}">
                <a16:creationId xmlns:a16="http://schemas.microsoft.com/office/drawing/2014/main" id="{AD2331E6-67E8-AAA5-0907-C682B32F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60" y="4729327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75509-3E39-36A5-E674-FA96FD32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Integrar</a:t>
            </a:r>
            <a:endParaRPr lang="en-US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3F093DAF-292D-1CE2-6BC1-4E51F51D8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54171"/>
              </p:ext>
            </p:extLst>
          </p:nvPr>
        </p:nvGraphicFramePr>
        <p:xfrm>
          <a:off x="1627909" y="1986740"/>
          <a:ext cx="9078885" cy="2361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6295">
                  <a:extLst>
                    <a:ext uri="{9D8B030D-6E8A-4147-A177-3AD203B41FA5}">
                      <a16:colId xmlns:a16="http://schemas.microsoft.com/office/drawing/2014/main" val="2981537695"/>
                    </a:ext>
                  </a:extLst>
                </a:gridCol>
                <a:gridCol w="3026295">
                  <a:extLst>
                    <a:ext uri="{9D8B030D-6E8A-4147-A177-3AD203B41FA5}">
                      <a16:colId xmlns:a16="http://schemas.microsoft.com/office/drawing/2014/main" val="1540830760"/>
                    </a:ext>
                  </a:extLst>
                </a:gridCol>
                <a:gridCol w="3026295">
                  <a:extLst>
                    <a:ext uri="{9D8B030D-6E8A-4147-A177-3AD203B41FA5}">
                      <a16:colId xmlns:a16="http://schemas.microsoft.com/office/drawing/2014/main" val="235199675"/>
                    </a:ext>
                  </a:extLst>
                </a:gridCol>
              </a:tblGrid>
              <a:tr h="59033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Corto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plazo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Largo </a:t>
                      </a:r>
                      <a:r>
                        <a:rPr lang="en-US" dirty="0" err="1"/>
                        <a:t>plazo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55258"/>
                  </a:ext>
                </a:extLst>
              </a:tr>
              <a:tr h="59033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Sanciones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73763"/>
                  </a:ext>
                </a:extLst>
              </a:tr>
              <a:tr h="59033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Premios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12319"/>
                  </a:ext>
                </a:extLst>
              </a:tr>
              <a:tr h="59033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Modificaciones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estructurales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4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4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8BB60-541B-91E1-DB26-182B017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Integrar</a:t>
            </a:r>
            <a:r>
              <a:rPr lang="en-US" dirty="0"/>
              <a:t> –(DGT 2012-2016,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selectos</a:t>
            </a:r>
            <a:r>
              <a:rPr lang="en-US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2816FF-46C5-055A-95E8-7B877BA6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Restaurar </a:t>
            </a:r>
            <a:r>
              <a:rPr lang="en-US" dirty="0" err="1"/>
              <a:t>credibilidad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endParaRPr lang="en-US" dirty="0"/>
          </a:p>
          <a:p>
            <a:pPr lvl="1"/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dependencia</a:t>
            </a:r>
            <a:r>
              <a:rPr lang="en-US" dirty="0"/>
              <a:t> </a:t>
            </a:r>
            <a:r>
              <a:rPr lang="en-US" dirty="0" err="1"/>
              <a:t>presupuetaria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de </a:t>
            </a:r>
            <a:r>
              <a:rPr lang="en-US" dirty="0" err="1"/>
              <a:t>sanciones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Congelar</a:t>
            </a:r>
            <a:r>
              <a:rPr lang="en-US" dirty="0"/>
              <a:t> </a:t>
            </a:r>
            <a:r>
              <a:rPr lang="en-US" dirty="0" err="1"/>
              <a:t>compra</a:t>
            </a:r>
            <a:r>
              <a:rPr lang="en-US" dirty="0"/>
              <a:t> de mas </a:t>
            </a:r>
            <a:r>
              <a:rPr lang="en-US" dirty="0" err="1"/>
              <a:t>radares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Desarrollar</a:t>
            </a:r>
            <a:r>
              <a:rPr lang="en-US" dirty="0"/>
              <a:t> plan de </a:t>
            </a:r>
            <a:r>
              <a:rPr lang="en-US" dirty="0" err="1"/>
              <a:t>vigilancia</a:t>
            </a:r>
            <a:r>
              <a:rPr lang="en-US" dirty="0"/>
              <a:t> y </a:t>
            </a:r>
            <a:r>
              <a:rPr lang="en-US" dirty="0" err="1"/>
              <a:t>traslado</a:t>
            </a:r>
            <a:r>
              <a:rPr lang="en-US" dirty="0"/>
              <a:t> </a:t>
            </a:r>
            <a:r>
              <a:rPr lang="en-US" dirty="0" err="1"/>
              <a:t>radares</a:t>
            </a:r>
            <a:r>
              <a:rPr lang="en-US" dirty="0"/>
              <a:t> con </a:t>
            </a:r>
            <a:r>
              <a:rPr lang="en-US" dirty="0" err="1"/>
              <a:t>carácter</a:t>
            </a:r>
            <a:r>
              <a:rPr lang="en-US" dirty="0"/>
              <a:t> </a:t>
            </a:r>
            <a:r>
              <a:rPr lang="en-US" dirty="0" err="1"/>
              <a:t>rotativo</a:t>
            </a:r>
            <a:r>
              <a:rPr lang="en-US" dirty="0"/>
              <a:t> para mayor </a:t>
            </a:r>
            <a:r>
              <a:rPr lang="en-US" dirty="0" err="1"/>
              <a:t>cobertura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Medición</a:t>
            </a:r>
            <a:r>
              <a:rPr lang="en-US" dirty="0"/>
              <a:t> </a:t>
            </a:r>
            <a:r>
              <a:rPr lang="en-US" dirty="0" err="1"/>
              <a:t>velocidades</a:t>
            </a:r>
            <a:r>
              <a:rPr lang="en-US" dirty="0"/>
              <a:t> de </a:t>
            </a:r>
            <a:r>
              <a:rPr lang="en-US" dirty="0" err="1"/>
              <a:t>tramo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anuncio</a:t>
            </a:r>
            <a:r>
              <a:rPr lang="en-US" dirty="0"/>
              <a:t> (solo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anuncio</a:t>
            </a:r>
            <a:r>
              <a:rPr lang="en-US" dirty="0"/>
              <a:t> </a:t>
            </a:r>
            <a:r>
              <a:rPr lang="en-US" dirty="0" err="1"/>
              <a:t>redujo</a:t>
            </a:r>
            <a:r>
              <a:rPr lang="en-US" dirty="0"/>
              <a:t> entre 4 y 11puntos </a:t>
            </a:r>
            <a:r>
              <a:rPr lang="en-US" dirty="0" err="1"/>
              <a:t>porcentuales</a:t>
            </a:r>
            <a:r>
              <a:rPr lang="en-US" dirty="0"/>
              <a:t> las </a:t>
            </a:r>
            <a:r>
              <a:rPr lang="en-US" dirty="0" err="1"/>
              <a:t>velocidades</a:t>
            </a:r>
            <a:r>
              <a:rPr lang="en-US" dirty="0"/>
              <a:t> medias)</a:t>
            </a:r>
          </a:p>
          <a:p>
            <a:pPr lvl="2"/>
            <a:r>
              <a:rPr lang="en-US" dirty="0" err="1"/>
              <a:t>Mensajes</a:t>
            </a:r>
            <a:r>
              <a:rPr lang="en-US" dirty="0"/>
              <a:t> </a:t>
            </a:r>
            <a:r>
              <a:rPr lang="en-US" dirty="0" err="1"/>
              <a:t>recordatorios</a:t>
            </a:r>
            <a:r>
              <a:rPr lang="en-US" dirty="0"/>
              <a:t> de </a:t>
            </a:r>
            <a:r>
              <a:rPr lang="en-US" dirty="0" err="1"/>
              <a:t>velocidades</a:t>
            </a:r>
            <a:r>
              <a:rPr lang="en-US" dirty="0"/>
              <a:t> </a:t>
            </a:r>
            <a:r>
              <a:rPr lang="en-US" dirty="0" err="1"/>
              <a:t>máximas</a:t>
            </a:r>
            <a:r>
              <a:rPr lang="en-US" dirty="0"/>
              <a:t> de </a:t>
            </a:r>
            <a:r>
              <a:rPr lang="en-US" dirty="0" err="1"/>
              <a:t>caminones</a:t>
            </a:r>
            <a:r>
              <a:rPr lang="en-US" dirty="0"/>
              <a:t> y </a:t>
            </a:r>
            <a:r>
              <a:rPr lang="en-US" dirty="0" err="1"/>
              <a:t>furgonetas</a:t>
            </a:r>
            <a:r>
              <a:rPr lang="en-US" dirty="0"/>
              <a:t> </a:t>
            </a:r>
            <a:r>
              <a:rPr lang="en-US" dirty="0" err="1"/>
              <a:t>redujeron</a:t>
            </a:r>
            <a:r>
              <a:rPr lang="en-US" dirty="0"/>
              <a:t> entre 2 y 4 puntos las </a:t>
            </a:r>
            <a:r>
              <a:rPr lang="en-US" dirty="0" err="1"/>
              <a:t>velocidades</a:t>
            </a:r>
            <a:r>
              <a:rPr lang="en-US" dirty="0"/>
              <a:t> medias</a:t>
            </a:r>
          </a:p>
          <a:p>
            <a:pPr lvl="2"/>
            <a:r>
              <a:rPr lang="en-US" dirty="0" err="1"/>
              <a:t>Mensajes</a:t>
            </a:r>
            <a:r>
              <a:rPr lang="en-US" dirty="0"/>
              <a:t> </a:t>
            </a:r>
            <a:r>
              <a:rPr lang="en-US" dirty="0" err="1"/>
              <a:t>recordatorios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limite</a:t>
            </a:r>
            <a:r>
              <a:rPr lang="en-US" dirty="0"/>
              <a:t> de </a:t>
            </a:r>
            <a:r>
              <a:rPr lang="en-US" dirty="0" err="1"/>
              <a:t>velocidad</a:t>
            </a:r>
            <a:r>
              <a:rPr lang="en-US" dirty="0"/>
              <a:t> antes </a:t>
            </a:r>
            <a:r>
              <a:rPr lang="en-US" dirty="0" err="1"/>
              <a:t>radares</a:t>
            </a:r>
            <a:r>
              <a:rPr lang="en-US" dirty="0"/>
              <a:t> </a:t>
            </a:r>
            <a:r>
              <a:rPr lang="en-US" dirty="0" err="1"/>
              <a:t>fijos</a:t>
            </a:r>
            <a:r>
              <a:rPr lang="en-US" dirty="0"/>
              <a:t> </a:t>
            </a:r>
            <a:r>
              <a:rPr lang="en-US" dirty="0" err="1"/>
              <a:t>redujeron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20%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excesos</a:t>
            </a:r>
            <a:r>
              <a:rPr lang="en-US" dirty="0"/>
              <a:t> de 1-20 km/h y </a:t>
            </a:r>
            <a:r>
              <a:rPr lang="en-US" dirty="0" err="1"/>
              <a:t>en</a:t>
            </a:r>
            <a:r>
              <a:rPr lang="en-US" dirty="0"/>
              <a:t> un 30%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excesos</a:t>
            </a:r>
            <a:r>
              <a:rPr lang="en-US" dirty="0"/>
              <a:t> de mas de 30 km/h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encima</a:t>
            </a:r>
            <a:r>
              <a:rPr lang="en-US" dirty="0"/>
              <a:t> del </a:t>
            </a:r>
            <a:r>
              <a:rPr lang="en-US" dirty="0" err="1"/>
              <a:t>límite</a:t>
            </a:r>
            <a:endParaRPr lang="en-US" dirty="0"/>
          </a:p>
          <a:p>
            <a:pPr lvl="1"/>
            <a:r>
              <a:rPr lang="en-US" dirty="0" err="1"/>
              <a:t>Cuidar</a:t>
            </a:r>
            <a:r>
              <a:rPr lang="en-US" dirty="0"/>
              <a:t> </a:t>
            </a:r>
            <a:r>
              <a:rPr lang="en-US" dirty="0" err="1"/>
              <a:t>legitimidad</a:t>
            </a:r>
            <a:r>
              <a:rPr lang="en-US" dirty="0"/>
              <a:t> personal usar </a:t>
            </a:r>
            <a:r>
              <a:rPr lang="en-US" dirty="0" err="1"/>
              <a:t>cinturón</a:t>
            </a:r>
            <a:r>
              <a:rPr lang="en-US" dirty="0"/>
              <a:t>/casco/</a:t>
            </a:r>
            <a:r>
              <a:rPr lang="en-US" dirty="0" err="1"/>
              <a:t>cumplir</a:t>
            </a:r>
            <a:r>
              <a:rPr lang="en-US" dirty="0"/>
              <a:t> </a:t>
            </a:r>
            <a:r>
              <a:rPr lang="en-US" dirty="0" err="1"/>
              <a:t>normas</a:t>
            </a:r>
            <a:endParaRPr lang="en-US" dirty="0"/>
          </a:p>
          <a:p>
            <a:r>
              <a:rPr lang="en-US" dirty="0" err="1">
                <a:hlinkClick r:id="rId2"/>
              </a:rPr>
              <a:t>Recuperar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campañas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publicitarias</a:t>
            </a:r>
            <a:r>
              <a:rPr lang="en-US" dirty="0">
                <a:hlinkClick r:id="rId2"/>
              </a:rPr>
              <a:t> mas </a:t>
            </a:r>
            <a:r>
              <a:rPr lang="en-US" dirty="0" err="1">
                <a:hlinkClick r:id="rId2"/>
              </a:rPr>
              <a:t>pedagógicas</a:t>
            </a:r>
            <a:endParaRPr lang="en-US" dirty="0"/>
          </a:p>
          <a:p>
            <a:r>
              <a:rPr lang="en-US" dirty="0" err="1"/>
              <a:t>Integrar</a:t>
            </a:r>
            <a:r>
              <a:rPr lang="en-US" dirty="0"/>
              <a:t> </a:t>
            </a:r>
            <a:r>
              <a:rPr lang="en-US" dirty="0" err="1"/>
              <a:t>campañas</a:t>
            </a:r>
            <a:r>
              <a:rPr lang="en-US" dirty="0"/>
              <a:t> </a:t>
            </a:r>
            <a:r>
              <a:rPr lang="en-US" dirty="0" err="1"/>
              <a:t>publicitarias</a:t>
            </a:r>
            <a:r>
              <a:rPr lang="en-US" dirty="0"/>
              <a:t> y de </a:t>
            </a:r>
            <a:r>
              <a:rPr lang="en-US" dirty="0" err="1"/>
              <a:t>vigilancia</a:t>
            </a:r>
            <a:endParaRPr lang="en-US" dirty="0"/>
          </a:p>
          <a:p>
            <a:r>
              <a:rPr lang="en-US" dirty="0" err="1"/>
              <a:t>Integrar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sancionador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mismas</a:t>
            </a:r>
            <a:r>
              <a:rPr lang="en-US" dirty="0"/>
              <a:t> </a:t>
            </a:r>
            <a:r>
              <a:rPr lang="en-US" dirty="0" err="1"/>
              <a:t>cámaras</a:t>
            </a:r>
            <a:r>
              <a:rPr lang="en-US" dirty="0"/>
              <a:t>: </a:t>
            </a:r>
            <a:r>
              <a:rPr lang="en-US" dirty="0" err="1"/>
              <a:t>velocidad-inspección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</a:t>
            </a:r>
            <a:r>
              <a:rPr lang="en-US" dirty="0" err="1"/>
              <a:t>vehículo-cinturón</a:t>
            </a:r>
            <a:r>
              <a:rPr lang="en-US" dirty="0"/>
              <a:t> </a:t>
            </a:r>
            <a:r>
              <a:rPr lang="en-US" dirty="0" err="1"/>
              <a:t>seguridad</a:t>
            </a:r>
            <a:r>
              <a:rPr lang="en-US" dirty="0"/>
              <a:t> conductor</a:t>
            </a:r>
          </a:p>
          <a:p>
            <a:pPr lvl="1"/>
            <a:r>
              <a:rPr lang="en-US" dirty="0" err="1"/>
              <a:t>Abordar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: </a:t>
            </a:r>
            <a:r>
              <a:rPr lang="en-US" dirty="0" err="1"/>
              <a:t>conducción</a:t>
            </a:r>
            <a:r>
              <a:rPr lang="en-US" dirty="0"/>
              <a:t> y Drogas</a:t>
            </a:r>
          </a:p>
          <a:p>
            <a:r>
              <a:rPr lang="en-US" dirty="0" err="1"/>
              <a:t>Proponer</a:t>
            </a:r>
            <a:r>
              <a:rPr lang="en-US" dirty="0"/>
              <a:t> </a:t>
            </a:r>
            <a:r>
              <a:rPr lang="en-US" dirty="0" err="1"/>
              <a:t>rutas</a:t>
            </a:r>
            <a:r>
              <a:rPr lang="en-US" dirty="0"/>
              <a:t> mas </a:t>
            </a:r>
            <a:r>
              <a:rPr lang="en-US" dirty="0" err="1"/>
              <a:t>seguras</a:t>
            </a:r>
            <a:endParaRPr lang="en-US" dirty="0"/>
          </a:p>
          <a:p>
            <a:r>
              <a:rPr lang="en-US" dirty="0" err="1"/>
              <a:t>Exponer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de la </a:t>
            </a:r>
            <a:r>
              <a:rPr lang="en-US" dirty="0" err="1"/>
              <a:t>antiguedad</a:t>
            </a:r>
            <a:r>
              <a:rPr lang="en-US" dirty="0"/>
              <a:t> del </a:t>
            </a:r>
            <a:r>
              <a:rPr lang="en-US" dirty="0" err="1"/>
              <a:t>parque</a:t>
            </a:r>
            <a:r>
              <a:rPr lang="en-US" dirty="0"/>
              <a:t> vehicular (mas </a:t>
            </a:r>
            <a:r>
              <a:rPr lang="en-US" dirty="0" err="1"/>
              <a:t>allá</a:t>
            </a:r>
            <a:r>
              <a:rPr lang="en-US" dirty="0"/>
              <a:t> de la </a:t>
            </a:r>
            <a:r>
              <a:rPr lang="en-US" dirty="0" err="1"/>
              <a:t>inspección</a:t>
            </a:r>
            <a:r>
              <a:rPr lang="en-US" dirty="0"/>
              <a:t>)</a:t>
            </a:r>
          </a:p>
          <a:p>
            <a:r>
              <a:rPr lang="en-US" dirty="0"/>
              <a:t>Hablar de las </a:t>
            </a:r>
            <a:r>
              <a:rPr lang="en-US" dirty="0" err="1"/>
              <a:t>diferencias</a:t>
            </a:r>
            <a:r>
              <a:rPr lang="en-US" dirty="0"/>
              <a:t> entre </a:t>
            </a:r>
            <a:r>
              <a:rPr lang="en-US" dirty="0" err="1"/>
              <a:t>lugares</a:t>
            </a:r>
            <a:r>
              <a:rPr lang="en-US" dirty="0"/>
              <a:t> con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gestores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2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C74D6-DB63-3F0F-9FEA-CC9F94E9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¿Existe un problema?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97E3A-C0C0-BE63-9824-5B4F079CE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Colombia</a:t>
            </a:r>
            <a:endParaRPr lang="en-US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A3C07BD-DD5A-E6F9-FE25-D9AF465212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41772"/>
            <a:ext cx="5157787" cy="3211193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FE3C8A9-4450-8E3C-F782-9E02A7C06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En la región/En el mundo</a:t>
            </a:r>
            <a:endParaRPr lang="en-US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D25E7358-135F-9FBB-2DA1-BE93CDC374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29745"/>
            <a:ext cx="5183188" cy="2835248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BBA6678-8F0F-6AB6-812E-FDF21DFE37CD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38B3BC-5B6E-412B-6C71-1C4E50988841}"/>
              </a:ext>
            </a:extLst>
          </p:cNvPr>
          <p:cNvSpPr txBox="1"/>
          <p:nvPr/>
        </p:nvSpPr>
        <p:spPr>
          <a:xfrm>
            <a:off x="528222" y="6013067"/>
            <a:ext cx="5123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En el mundo, 8ª causa de muerte (todas las edades combinadas) y </a:t>
            </a:r>
          </a:p>
          <a:p>
            <a:r>
              <a:rPr lang="es-ES" sz="1400" b="1" dirty="0"/>
              <a:t>1ª causa de muerte entre 5 y 29 años. </a:t>
            </a:r>
            <a:r>
              <a:rPr lang="es-ES" sz="1000" b="1" dirty="0"/>
              <a:t>(Fuente: WHO GSRRS 2018)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802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796F7-D841-813E-246D-BAFA233A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puedo hacer yo desde mi empresa?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49CB8-541D-4776-31E0-315B190EE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Cuantificar la magnitud del daño de la siniestralidad como parte del trabajo, yendo y viniendo del trabajo, y fuera del trabajo –comportamiento coherente </a:t>
            </a:r>
          </a:p>
          <a:p>
            <a:r>
              <a:rPr lang="es-ES" dirty="0"/>
              <a:t>Plantear la mejora en la movilidad como una inversión</a:t>
            </a:r>
          </a:p>
          <a:p>
            <a:r>
              <a:rPr lang="es-ES" dirty="0"/>
              <a:t>Construir credibilidad entre mis empleados, construyendo sobre los mínimos que la ley suele marcar (sin existe) y yendo mas allá. Sin excepciones.</a:t>
            </a:r>
          </a:p>
          <a:p>
            <a:pPr lvl="1"/>
            <a:r>
              <a:rPr lang="es-ES" dirty="0"/>
              <a:t>Modos complementarios de transporte</a:t>
            </a:r>
          </a:p>
          <a:p>
            <a:pPr lvl="1"/>
            <a:r>
              <a:rPr lang="es-ES" dirty="0"/>
              <a:t>Flotas mas seguras</a:t>
            </a:r>
          </a:p>
          <a:p>
            <a:pPr lvl="1"/>
            <a:r>
              <a:rPr lang="es-ES" dirty="0"/>
              <a:t>Trayectos mas seguros</a:t>
            </a:r>
          </a:p>
          <a:p>
            <a:pPr lvl="1"/>
            <a:r>
              <a:rPr lang="es-ES" dirty="0"/>
              <a:t>Conductores con información real en tiempo real (aplicaciones)</a:t>
            </a:r>
          </a:p>
          <a:p>
            <a:pPr lvl="1"/>
            <a:r>
              <a:rPr lang="es-ES" dirty="0"/>
              <a:t>Alcohol y drogas (0)</a:t>
            </a:r>
          </a:p>
          <a:p>
            <a:r>
              <a:rPr lang="es-ES" dirty="0"/>
              <a:t>Construir sistemas de movilidad que hagan las opciones mas seguras las mas fáciles/accesibles:</a:t>
            </a:r>
          </a:p>
          <a:p>
            <a:pPr lvl="1"/>
            <a:r>
              <a:rPr lang="es-ES" dirty="0"/>
              <a:t>Vehículos con control de velocidad o incluso “</a:t>
            </a:r>
            <a:r>
              <a:rPr lang="es-ES" dirty="0" err="1"/>
              <a:t>geofencing</a:t>
            </a:r>
            <a:r>
              <a:rPr lang="es-ES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21810-8634-3A8A-4FAE-1689984D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…Incluso cuando la empresa tenga “pocos”  empleados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2E8CE-1CA9-BF7F-39FD-258954A0E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Efecto rebaño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6834C3-1368-52A6-6D6B-27FC56C6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48" y="1690688"/>
            <a:ext cx="5379296" cy="3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1EFE3-88AB-5FEC-60C3-0526066B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Beneficios adicionales</a:t>
            </a:r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00EF34E-A372-CBDD-85F3-4336B82E8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78F014-3E9A-B7FB-CF11-9701F220C5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Incarnación</a:t>
            </a:r>
            <a:r>
              <a:rPr lang="es-ES" dirty="0"/>
              <a:t> de la movilidad segura en el modelo de negocio, no como obra social corporativa sino como cultura de empresa</a:t>
            </a:r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06BDA7-3533-09E5-45D2-92E3A5219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Posibilidad de informar como complemento a informes empresariales financieros (</a:t>
            </a:r>
            <a:r>
              <a:rPr lang="es-ES" dirty="0" err="1"/>
              <a:t>e.g</a:t>
            </a:r>
            <a:r>
              <a:rPr lang="es-ES" dirty="0"/>
              <a:t>., ODS 12 y el FIA Road Safety </a:t>
            </a:r>
            <a:r>
              <a:rPr lang="es-ES" dirty="0" err="1"/>
              <a:t>Index</a:t>
            </a:r>
            <a:r>
              <a:rPr lang="es-ES" dirty="0"/>
              <a:t>)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069AE59-584C-E507-B683-58E6985946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sz="1200" b="0" i="0" dirty="0">
                <a:solidFill>
                  <a:srgbClr val="191919"/>
                </a:solidFill>
                <a:effectLst/>
                <a:latin typeface="MajritTxRoman"/>
              </a:rPr>
              <a:t>Objetivo ODS 12.6, que alienta a “las empresas, especialmente a las grandes y transnacionales, a adoptar prácticas sostenibles y a integrar la información de sostenibilidad en su ciclo de presentación de informes”.</a:t>
            </a:r>
            <a:endParaRPr lang="en-US" sz="1200" dirty="0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1BA0DC9-5819-1587-C436-9F96FD29A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13" y="3246123"/>
            <a:ext cx="2378172" cy="33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B275AB5-1F41-0466-42F3-4F374E3C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Gracias</a:t>
            </a:r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F10B2E8-4604-D0F3-714F-36AFC9B7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1662569" cy="1500187"/>
          </a:xfrm>
        </p:spPr>
        <p:txBody>
          <a:bodyPr/>
          <a:lstStyle/>
          <a:p>
            <a:r>
              <a:rPr lang="en-US" dirty="0"/>
              <a:t>https://www.linkedin.com/in/maría-seguí-gómez-64145912a/</a:t>
            </a:r>
          </a:p>
        </p:txBody>
      </p:sp>
    </p:spTree>
    <p:extLst>
      <p:ext uri="{BB962C8B-B14F-4D97-AF65-F5344CB8AC3E}">
        <p14:creationId xmlns:p14="http://schemas.microsoft.com/office/powerpoint/2010/main" val="181475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70D8EB-CFAE-3906-9FA8-B863C4716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32" y="2441275"/>
            <a:ext cx="3018968" cy="431248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18573C1-2687-7633-B78B-152644C82438}"/>
              </a:ext>
            </a:extLst>
          </p:cNvPr>
          <p:cNvSpPr/>
          <p:nvPr/>
        </p:nvSpPr>
        <p:spPr>
          <a:xfrm>
            <a:off x="310553" y="1639019"/>
            <a:ext cx="8620942" cy="4580627"/>
          </a:xfrm>
          <a:prstGeom prst="roundRect">
            <a:avLst>
              <a:gd name="adj" fmla="val 36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A28CB9-C0DE-42EA-97F2-686A7B4131FD}"/>
              </a:ext>
            </a:extLst>
          </p:cNvPr>
          <p:cNvSpPr txBox="1"/>
          <p:nvPr/>
        </p:nvSpPr>
        <p:spPr>
          <a:xfrm>
            <a:off x="2135179" y="2745736"/>
            <a:ext cx="224452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4800" dirty="0">
                <a:solidFill>
                  <a:schemeClr val="bg1"/>
                </a:solidFill>
                <a:latin typeface="Barlow Bold" panose="00000800000000000000" pitchFamily="2" charset="0"/>
              </a:rPr>
              <a:t>Gracias</a:t>
            </a:r>
          </a:p>
        </p:txBody>
      </p:sp>
      <p:pic>
        <p:nvPicPr>
          <p:cNvPr id="2" name="Marcador de contenido 4" descr="La cara de un caballo&#10;&#10;Descripción generada automáticamente con confianza media">
            <a:extLst>
              <a:ext uri="{FF2B5EF4-FFF2-40B4-BE49-F238E27FC236}">
                <a16:creationId xmlns:a16="http://schemas.microsoft.com/office/drawing/2014/main" id="{1905AD2A-93FB-89DD-0846-E0CB4F59B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7" y="1639019"/>
            <a:ext cx="8214931" cy="47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32DDC-FA27-A06C-C2BA-75B550FA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¿Es posible una mejora?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5C3657-ACB4-96AE-352A-906874EDC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el mundo</a:t>
            </a:r>
            <a:endParaRPr lang="en-US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54704530-9119-2FA3-72CF-E23F72605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903630"/>
            <a:ext cx="5157787" cy="2887478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915BD46-F6BE-0DA7-0089-0853851DE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En Colombia</a:t>
            </a:r>
            <a:endParaRPr lang="en-US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18F3CF92-2968-ACA3-227C-96D9A2A203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36125"/>
            <a:ext cx="5183188" cy="3222488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7F67DE0-ABED-8DC8-E118-29E3EAE3A0C0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634BA6-BCDF-35C3-BF22-3C2BA0C4AFB8}"/>
              </a:ext>
            </a:extLst>
          </p:cNvPr>
          <p:cNvSpPr txBox="1"/>
          <p:nvPr/>
        </p:nvSpPr>
        <p:spPr>
          <a:xfrm>
            <a:off x="5357093" y="598259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Fuente: WHO GSRRS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182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6F7B-5C45-4EDB-71B1-C57465F3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algunos otros lugares…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72CEA-55EE-7B3B-1809-DBB0D761F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</a:t>
            </a:r>
            <a:r>
              <a:rPr lang="es-ES" dirty="0" err="1"/>
              <a:t>Peru</a:t>
            </a:r>
            <a:r>
              <a:rPr lang="es-ES" dirty="0"/>
              <a:t> (por poner uno)</a:t>
            </a:r>
            <a:endParaRPr lang="en-US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A5F2766F-0033-2FF1-DEC9-B57859A57E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710088"/>
            <a:ext cx="5157787" cy="3274562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BC317B-36B7-4A57-C637-7C0006457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En España</a:t>
            </a:r>
            <a:endParaRPr lang="en-U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61E75D9-7BB5-81CC-8E60-17AB854A5A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777550"/>
            <a:ext cx="5183188" cy="3139637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86DCC3-65F4-45FC-E5AB-B4F49B2F51EC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AA984CA-00E7-79B4-ECF4-5B83E9F2A854}"/>
              </a:ext>
            </a:extLst>
          </p:cNvPr>
          <p:cNvSpPr txBox="1"/>
          <p:nvPr/>
        </p:nvSpPr>
        <p:spPr>
          <a:xfrm>
            <a:off x="5357093" y="598259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Fuente: WHO GSRRS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238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2CC3C-AA34-6770-E5F0-56A8AD3F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solucionarlo?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1364BD-A45F-2C28-008E-9215A9DF9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Magia/prestidigitación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92CD2D-201C-7916-E528-D3040C14F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Estrategia, Esfuerzo sostenido, Coherencia</a:t>
            </a:r>
            <a:endParaRPr lang="en-US" dirty="0"/>
          </a:p>
        </p:txBody>
      </p:sp>
      <p:pic>
        <p:nvPicPr>
          <p:cNvPr id="13" name="Marcador de contenido 1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F966931-EB65-D45E-924F-4FC17F5754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01" y="2554940"/>
            <a:ext cx="3595970" cy="359597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D3E5F2-40CD-F899-EC61-81D3098F9B91}"/>
              </a:ext>
            </a:extLst>
          </p:cNvPr>
          <p:cNvSpPr txBox="1"/>
          <p:nvPr/>
        </p:nvSpPr>
        <p:spPr>
          <a:xfrm>
            <a:off x="0" y="65963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I Congreso Nacional de Seguridad Vial, CESV</a:t>
            </a:r>
            <a:endParaRPr lang="en-US" sz="1100" dirty="0"/>
          </a:p>
        </p:txBody>
      </p:sp>
      <p:pic>
        <p:nvPicPr>
          <p:cNvPr id="11" name="Marcador de contenido 10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9A6DF901-50D5-73A5-EB13-4367C32C69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8" y="2554940"/>
            <a:ext cx="2879642" cy="3595970"/>
          </a:xfr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EF3980A-52A7-262F-51F8-22C41560C547}"/>
              </a:ext>
            </a:extLst>
          </p:cNvPr>
          <p:cNvSpPr txBox="1"/>
          <p:nvPr/>
        </p:nvSpPr>
        <p:spPr>
          <a:xfrm>
            <a:off x="6319981" y="64732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Lectura sugerida: Una visión alternativa, 2021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73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1654B-1190-882E-0EF7-4A3AC8CB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fórmulas de palo “rápidas” ¿rápidas?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68400-6DDB-35D9-61EE-A14F9477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Sanciones</a:t>
            </a:r>
            <a:r>
              <a:rPr lang="en-US" dirty="0"/>
              <a:t> </a:t>
            </a:r>
            <a:r>
              <a:rPr lang="en-US" dirty="0" err="1"/>
              <a:t>Administrativas</a:t>
            </a:r>
            <a:endParaRPr lang="en-US" dirty="0"/>
          </a:p>
          <a:p>
            <a:pPr lvl="1"/>
            <a:r>
              <a:rPr lang="en-US" dirty="0" err="1"/>
              <a:t>Cinturón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endParaRPr lang="en-US" dirty="0"/>
          </a:p>
          <a:p>
            <a:pPr lvl="1"/>
            <a:r>
              <a:rPr lang="en-US" dirty="0"/>
              <a:t>Casco </a:t>
            </a:r>
          </a:p>
          <a:p>
            <a:r>
              <a:rPr lang="en-US" dirty="0" err="1"/>
              <a:t>Sanciones</a:t>
            </a:r>
            <a:r>
              <a:rPr lang="en-US" dirty="0"/>
              <a:t> </a:t>
            </a:r>
            <a:r>
              <a:rPr lang="en-US" dirty="0" err="1"/>
              <a:t>Administrativas</a:t>
            </a:r>
            <a:r>
              <a:rPr lang="en-US" dirty="0"/>
              <a:t> y </a:t>
            </a:r>
            <a:r>
              <a:rPr lang="en-US" dirty="0" err="1"/>
              <a:t>Penales</a:t>
            </a:r>
            <a:endParaRPr lang="en-US" dirty="0"/>
          </a:p>
          <a:p>
            <a:pPr lvl="1"/>
            <a:r>
              <a:rPr lang="en-US" dirty="0" err="1"/>
              <a:t>Velocidad</a:t>
            </a:r>
            <a:endParaRPr lang="en-US" dirty="0"/>
          </a:p>
          <a:p>
            <a:pPr lvl="1"/>
            <a:r>
              <a:rPr lang="en-US" dirty="0"/>
              <a:t>Alcohol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encima</a:t>
            </a:r>
            <a:r>
              <a:rPr lang="en-US" dirty="0"/>
              <a:t> de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niveles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Imagen 4" descr="Un dibujo de un perro&#10;&#10;Descripción generada automáticamente con confianza baja">
            <a:extLst>
              <a:ext uri="{FF2B5EF4-FFF2-40B4-BE49-F238E27FC236}">
                <a16:creationId xmlns:a16="http://schemas.microsoft.com/office/drawing/2014/main" id="{81A1E2F0-940E-A04A-E65B-047CA4E1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2309812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5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5126-0A96-8443-9D76-C40C53EC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Cinturón de seguridad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194D9-18A6-6033-1416-5784FD2D5C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Un ejemplo de cómo la pedagogía brilla por su ausencia en el desarrollo legislativo</a:t>
            </a:r>
          </a:p>
          <a:p>
            <a:pPr lvl="1"/>
            <a:r>
              <a:rPr lang="es-ES" dirty="0"/>
              <a:t>1ª ley de Newton</a:t>
            </a:r>
          </a:p>
          <a:p>
            <a:r>
              <a:rPr lang="es-ES" dirty="0"/>
              <a:t>Y como la legislación es lenta </a:t>
            </a:r>
            <a:r>
              <a:rPr lang="es-ES" dirty="0" smtClean="0"/>
              <a:t>e incoherente</a:t>
            </a:r>
            <a:endParaRPr lang="es-ES" dirty="0"/>
          </a:p>
          <a:p>
            <a:r>
              <a:rPr lang="es-ES" dirty="0"/>
              <a:t>Presenta incongruencias</a:t>
            </a:r>
          </a:p>
          <a:p>
            <a:pPr lvl="1"/>
            <a:r>
              <a:rPr lang="es-ES" dirty="0"/>
              <a:t>Ej. España --Si vehículo previo a 1992 o autobús previo a 2007. No en autobuses urbanos. No a conductores taxistas</a:t>
            </a:r>
          </a:p>
          <a:p>
            <a:pPr lvl="1"/>
            <a:r>
              <a:rPr lang="es-ES" dirty="0"/>
              <a:t>Ej. En el mundo (2018), unos 50 países todavía no tienen legislación en esta materia de cierta calidad y sólo 51 países se atienen a reglamento internacional sobre el tipo de cinturón</a:t>
            </a:r>
            <a:endParaRPr lang="en-US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DEBAAF4-3A08-738E-8ED4-7639C1555B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2255993"/>
              </p:ext>
            </p:extLst>
          </p:nvPr>
        </p:nvGraphicFramePr>
        <p:xfrm>
          <a:off x="5027329" y="1498167"/>
          <a:ext cx="6326471" cy="511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B265A36-EB19-B245-8510-3903AC7723D6}"/>
              </a:ext>
            </a:extLst>
          </p:cNvPr>
          <p:cNvSpPr/>
          <p:nvPr/>
        </p:nvSpPr>
        <p:spPr>
          <a:xfrm>
            <a:off x="6019800" y="3664276"/>
            <a:ext cx="835862" cy="488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215200B6-C3DC-A1F2-484F-AFFD87A51D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 b="10278"/>
          <a:stretch/>
        </p:blipFill>
        <p:spPr>
          <a:xfrm>
            <a:off x="9955465" y="41889"/>
            <a:ext cx="2143125" cy="16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F73AD-6E4E-1C44-F862-293A9B2D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cinturón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1AD531-DB34-D6D7-C72B-54D1AC050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España</a:t>
            </a:r>
            <a:r>
              <a:rPr lang="en-US" dirty="0"/>
              <a:t> 2021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408746D-5447-4D59-31FC-2891695123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Estudios observacionales</a:t>
            </a:r>
            <a:r>
              <a:rPr lang="en-US" baseline="30000" dirty="0"/>
              <a:t>1</a:t>
            </a:r>
            <a:r>
              <a:rPr lang="en-US" dirty="0"/>
              <a:t> 90% </a:t>
            </a:r>
            <a:r>
              <a:rPr lang="en-US" dirty="0" err="1"/>
              <a:t>en</a:t>
            </a:r>
            <a:r>
              <a:rPr lang="en-US" dirty="0"/>
              <a:t> conductors y 88%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pasajeros</a:t>
            </a:r>
            <a:endParaRPr lang="en-US" dirty="0"/>
          </a:p>
          <a:p>
            <a:r>
              <a:rPr lang="en-US" dirty="0" err="1"/>
              <a:t>Uso</a:t>
            </a:r>
            <a:r>
              <a:rPr lang="en-US" dirty="0"/>
              <a:t> autodeclarado</a:t>
            </a:r>
            <a:r>
              <a:rPr lang="en-US" baseline="30000" dirty="0"/>
              <a:t>2</a:t>
            </a:r>
            <a:r>
              <a:rPr lang="en-US" dirty="0"/>
              <a:t> 88% </a:t>
            </a:r>
            <a:r>
              <a:rPr lang="en-US" dirty="0" err="1"/>
              <a:t>en</a:t>
            </a:r>
            <a:r>
              <a:rPr lang="en-US" dirty="0"/>
              <a:t> asientos </a:t>
            </a:r>
            <a:r>
              <a:rPr lang="en-US" dirty="0" err="1"/>
              <a:t>delanteros</a:t>
            </a:r>
            <a:r>
              <a:rPr lang="en-US" dirty="0"/>
              <a:t>, 63%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traseros</a:t>
            </a:r>
            <a:endParaRPr lang="en-US" dirty="0"/>
          </a:p>
          <a:p>
            <a:r>
              <a:rPr lang="en-US" dirty="0" err="1"/>
              <a:t>Uso</a:t>
            </a:r>
            <a:r>
              <a:rPr lang="en-US" dirty="0"/>
              <a:t> entre fallecidos</a:t>
            </a:r>
            <a:r>
              <a:rPr lang="en-US" baseline="30000" dirty="0"/>
              <a:t>3</a:t>
            </a:r>
            <a:r>
              <a:rPr lang="en-US" dirty="0"/>
              <a:t> 73% v. </a:t>
            </a:r>
            <a:r>
              <a:rPr lang="en-US" dirty="0" err="1"/>
              <a:t>interurbana</a:t>
            </a:r>
            <a:r>
              <a:rPr lang="en-US" dirty="0"/>
              <a:t>; 64% v. </a:t>
            </a:r>
            <a:r>
              <a:rPr lang="en-US" dirty="0" err="1"/>
              <a:t>urbana</a:t>
            </a:r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8479973-3F3E-E0B6-61BB-8ACD26808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Dificultades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vigilancia</a:t>
            </a:r>
            <a:r>
              <a:rPr lang="en-US" dirty="0"/>
              <a:t>	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5B6C866-D48A-8154-5D57-CB8E66AA79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Visibilidad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E26A46-C14E-49DC-9722-804676CBEE32}"/>
              </a:ext>
            </a:extLst>
          </p:cNvPr>
          <p:cNvSpPr txBox="1"/>
          <p:nvPr/>
        </p:nvSpPr>
        <p:spPr>
          <a:xfrm>
            <a:off x="0" y="6376930"/>
            <a:ext cx="5572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Fuentes:  (1) WHO GSRRS 20218; (2) ESRA 2 </a:t>
            </a:r>
            <a:r>
              <a:rPr lang="es-ES" sz="1000" dirty="0" err="1"/>
              <a:t>thematic</a:t>
            </a:r>
            <a:r>
              <a:rPr lang="es-ES" sz="1000" dirty="0"/>
              <a:t> </a:t>
            </a:r>
            <a:r>
              <a:rPr lang="es-ES" sz="1000" dirty="0" err="1"/>
              <a:t>report</a:t>
            </a:r>
            <a:r>
              <a:rPr lang="es-ES" sz="1000" dirty="0"/>
              <a:t> No. 7, 2018:, Principales cifras 2021, DGT España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78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27AE3-5DCA-5657-EE63-8ACD1BC9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Casco de </a:t>
            </a:r>
            <a:r>
              <a:rPr lang="en-US" dirty="0" err="1"/>
              <a:t>ciclomotor</a:t>
            </a:r>
            <a:r>
              <a:rPr lang="en-US" dirty="0"/>
              <a:t> y </a:t>
            </a:r>
            <a:r>
              <a:rPr lang="en-US" dirty="0" err="1"/>
              <a:t>motocicleta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5FFA42-6304-FCB0-68D9-64A3EBB9F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0CA2F-64B8-EB66-C004-DE58E3696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Atiende</a:t>
            </a:r>
            <a:r>
              <a:rPr lang="en-US" dirty="0"/>
              <a:t> a las 2a y 3a </a:t>
            </a:r>
            <a:r>
              <a:rPr lang="en-US" dirty="0" err="1"/>
              <a:t>leyes</a:t>
            </a:r>
            <a:r>
              <a:rPr lang="en-US" dirty="0"/>
              <a:t> de Newton</a:t>
            </a:r>
          </a:p>
          <a:p>
            <a:r>
              <a:rPr lang="en-US" dirty="0" err="1"/>
              <a:t>Legislación</a:t>
            </a:r>
            <a:r>
              <a:rPr lang="en-US" dirty="0"/>
              <a:t> </a:t>
            </a:r>
            <a:r>
              <a:rPr lang="en-US" dirty="0" err="1"/>
              <a:t>lenta</a:t>
            </a:r>
            <a:r>
              <a:rPr lang="en-US" dirty="0"/>
              <a:t> y </a:t>
            </a:r>
            <a:r>
              <a:rPr lang="en-US" dirty="0" err="1"/>
              <a:t>caprichosa</a:t>
            </a:r>
            <a:endParaRPr lang="en-US" dirty="0"/>
          </a:p>
          <a:p>
            <a:r>
              <a:rPr lang="en-US" dirty="0" err="1"/>
              <a:t>Implementación</a:t>
            </a:r>
            <a:r>
              <a:rPr lang="en-US" dirty="0"/>
              <a:t> </a:t>
            </a:r>
            <a:r>
              <a:rPr lang="en-US" dirty="0" err="1" smtClean="0"/>
              <a:t>vigilancia</a:t>
            </a:r>
            <a:r>
              <a:rPr lang="en-US" dirty="0" smtClean="0"/>
              <a:t> </a:t>
            </a:r>
            <a:r>
              <a:rPr lang="en-US" dirty="0" err="1"/>
              <a:t>rapida</a:t>
            </a:r>
            <a:r>
              <a:rPr lang="en-US" dirty="0"/>
              <a:t> y visible</a:t>
            </a:r>
          </a:p>
          <a:p>
            <a:r>
              <a:rPr lang="en-US" dirty="0" err="1"/>
              <a:t>Aun</a:t>
            </a:r>
            <a:r>
              <a:rPr lang="en-US" dirty="0"/>
              <a:t>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incongruencias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Ej</a:t>
            </a:r>
            <a:r>
              <a:rPr lang="en-US" dirty="0"/>
              <a:t>. En </a:t>
            </a:r>
            <a:r>
              <a:rPr lang="en-US" dirty="0" err="1"/>
              <a:t>España</a:t>
            </a:r>
            <a:r>
              <a:rPr lang="en-US" dirty="0"/>
              <a:t>: No si </a:t>
            </a:r>
            <a:r>
              <a:rPr lang="en-US" dirty="0" err="1"/>
              <a:t>marcha</a:t>
            </a:r>
            <a:r>
              <a:rPr lang="en-US" dirty="0"/>
              <a:t> </a:t>
            </a:r>
            <a:r>
              <a:rPr lang="en-US" dirty="0" err="1"/>
              <a:t>atrás</a:t>
            </a:r>
            <a:r>
              <a:rPr lang="en-US" dirty="0"/>
              <a:t>, No si </a:t>
            </a:r>
            <a:r>
              <a:rPr lang="en-US" dirty="0" err="1"/>
              <a:t>excepción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  (y no si </a:t>
            </a:r>
            <a:r>
              <a:rPr lang="en-US" dirty="0" err="1"/>
              <a:t>autoprotección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 el </a:t>
            </a:r>
            <a:r>
              <a:rPr lang="en-US" dirty="0" err="1"/>
              <a:t>mundo</a:t>
            </a:r>
            <a:r>
              <a:rPr lang="en-US" dirty="0"/>
              <a:t>: Mas de 90 </a:t>
            </a:r>
            <a:r>
              <a:rPr lang="en-US" dirty="0" err="1"/>
              <a:t>países</a:t>
            </a:r>
            <a:r>
              <a:rPr lang="en-US" dirty="0"/>
              <a:t> con un </a:t>
            </a:r>
            <a:r>
              <a:rPr lang="en-US" dirty="0" err="1" smtClean="0"/>
              <a:t>mínimo</a:t>
            </a:r>
            <a:r>
              <a:rPr lang="en-US" dirty="0" smtClean="0"/>
              <a:t> </a:t>
            </a:r>
            <a:r>
              <a:rPr lang="en-US" dirty="0" err="1"/>
              <a:t>estándar</a:t>
            </a:r>
            <a:r>
              <a:rPr lang="en-US" dirty="0"/>
              <a:t>,  y solo 48 </a:t>
            </a:r>
            <a:r>
              <a:rPr lang="en-US" dirty="0" err="1"/>
              <a:t>países</a:t>
            </a:r>
            <a:r>
              <a:rPr lang="en-US" dirty="0"/>
              <a:t> 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firmado</a:t>
            </a:r>
            <a:r>
              <a:rPr lang="en-US" dirty="0"/>
              <a:t> </a:t>
            </a:r>
            <a:r>
              <a:rPr lang="en-US" dirty="0" err="1"/>
              <a:t>reglamentos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726BA9-A74D-DB2F-8409-B31C43C7D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D8307465-7E17-68DF-E7F7-90D582D6B69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087054"/>
              </p:ext>
            </p:extLst>
          </p:nvPr>
        </p:nvGraphicFramePr>
        <p:xfrm>
          <a:off x="5520519" y="1690688"/>
          <a:ext cx="5831693" cy="492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9694D80-B4D0-BDA4-A1E1-AA4B728D89FB}"/>
              </a:ext>
            </a:extLst>
          </p:cNvPr>
          <p:cNvSpPr/>
          <p:nvPr/>
        </p:nvSpPr>
        <p:spPr>
          <a:xfrm>
            <a:off x="6172200" y="4432821"/>
            <a:ext cx="835862" cy="488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919D5B67-AA66-9CE7-918A-4F41244E39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 b="10278"/>
          <a:stretch/>
        </p:blipFill>
        <p:spPr>
          <a:xfrm>
            <a:off x="9955465" y="41889"/>
            <a:ext cx="2143125" cy="16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quema MovilidadSeg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FS Joey"/>
        <a:ea typeface=""/>
        <a:cs typeface=""/>
      </a:majorFont>
      <a:minorFont>
        <a:latin typeface="FS Joe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quema MovilidadSeg2021" id="{BDEBA7EB-A38B-4846-9745-EB9226FCD3FE}" vid="{D97D8C15-3F6E-4583-8965-167AF59D767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1486</Words>
  <Application>Microsoft Office PowerPoint</Application>
  <PresentationFormat>Panorámica</PresentationFormat>
  <Paragraphs>182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Barlow Bold</vt:lpstr>
      <vt:lpstr>Calibri</vt:lpstr>
      <vt:lpstr>Calibri Light</vt:lpstr>
      <vt:lpstr>FS Joey</vt:lpstr>
      <vt:lpstr>MajritTxRoman</vt:lpstr>
      <vt:lpstr>Wingdings</vt:lpstr>
      <vt:lpstr>Tema de Office</vt:lpstr>
      <vt:lpstr>Esquema MovilidadSeg2021</vt:lpstr>
      <vt:lpstr>Presentación de PowerPoint</vt:lpstr>
      <vt:lpstr>¿Existe un problema?</vt:lpstr>
      <vt:lpstr>¿Es posible una mejora?</vt:lpstr>
      <vt:lpstr>En algunos otros lugares…</vt:lpstr>
      <vt:lpstr>¿Cómo solucionarlo?</vt:lpstr>
      <vt:lpstr>Algunas fórmulas de palo “rápidas” ¿rápidas?</vt:lpstr>
      <vt:lpstr>Cinturón de seguridad</vt:lpstr>
      <vt:lpstr>Uso de cinturón</vt:lpstr>
      <vt:lpstr>Casco de ciclomotor y motocicleta</vt:lpstr>
      <vt:lpstr>Casco</vt:lpstr>
      <vt:lpstr>Velocidad</vt:lpstr>
      <vt:lpstr>Algunos efectos negativos</vt:lpstr>
      <vt:lpstr>Alcohol y conducción </vt:lpstr>
      <vt:lpstr>Pero pese a percepción, tampoco este “palo” funciona a la perfección</vt:lpstr>
      <vt:lpstr>Claves para que los “palos” funcionen</vt:lpstr>
      <vt:lpstr>Algunas fórmulas de zanahoria “rápidas”</vt:lpstr>
      <vt:lpstr>El cambio silencioso –El sistema seguro</vt:lpstr>
      <vt:lpstr>Integrar</vt:lpstr>
      <vt:lpstr>Integrar –(DGT 2012-2016, ejemplos selectos)</vt:lpstr>
      <vt:lpstr>¿Qué puedo hacer yo desde mi empresa?</vt:lpstr>
      <vt:lpstr>…Incluso cuando la empresa tenga “pocos”  empleados</vt:lpstr>
      <vt:lpstr>Beneficios adicionales</vt:lpstr>
      <vt:lpstr>Gracias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Neyder Yamit Miranda</dc:creator>
  <cp:lastModifiedBy>EVENTOS</cp:lastModifiedBy>
  <cp:revision>16</cp:revision>
  <dcterms:created xsi:type="dcterms:W3CDTF">2023-04-12T15:06:24Z</dcterms:created>
  <dcterms:modified xsi:type="dcterms:W3CDTF">2023-04-25T13:32:02Z</dcterms:modified>
</cp:coreProperties>
</file>